
<file path=[Content_Types].xml><?xml version="1.0" encoding="utf-8"?>
<Types xmlns="http://schemas.openxmlformats.org/package/2006/content-types">
  <Default Extension="xml" ContentType="application/vnd.openxmlformats-package.core-properties+xml"/>
  <Default Extension="jpeg" ContentType="image/jpeg"/>
  <Default Extension="png" ContentType="image/png"/>
  <Default Extension="fntdata" ContentType="application/x-fontdata"/>
  <Default Extension="rels" ContentType="application/vnd.openxmlformats-package.relationships+xml"/>
  <Override PartName="/ppt/presentation.xml" ContentType="application/vnd.openxmlformats-officedocument.presentationml.presentation.main+xml"/>
  <Override PartName="/ppt/slides/slide12.xml" ContentType="application/vnd.openxmlformats-officedocument.presentationml.slide+xml"/>
  <Override PartName="/ppt/notesSlides/notesSlide12.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Layouts/slideLayout28.xml" ContentType="application/vnd.openxmlformats-officedocument.presentationml.slideLayout+xml"/>
  <Override PartName="/ppt/slideMasters/slideMaster1.xml" ContentType="application/vnd.openxmlformats-officedocument.presentationml.slideMaster+xml"/>
  <Override PartName="/ppt/slideLayouts/slideLayout18.xml" ContentType="application/vnd.openxmlformats-officedocument.presentationml.slideLayout+xml"/>
  <Override PartName="/ppt/slideLayouts/slideLayout26.xml" ContentType="application/vnd.openxmlformats-officedocument.presentationml.slideLayout+xml"/>
  <Override PartName="/ppt/slideLayouts/slideLayout21.xml" ContentType="application/vnd.openxmlformats-officedocument.presentationml.slideLayout+xml"/>
  <Override PartName="/ppt/slideLayouts/slideLayout17.xml" ContentType="application/vnd.openxmlformats-officedocument.presentationml.slideLayout+xml"/>
  <Override PartName="/ppt/slideLayouts/slideLayout25.xml" ContentType="application/vnd.openxmlformats-officedocument.presentationml.slideLayout+xml"/>
  <Override PartName="/ppt/theme/theme1.xml" ContentType="application/vnd.openxmlformats-officedocument.theme+xml"/>
  <Override PartName="/ppt/slideLayouts/slideLayout20.xml" ContentType="application/vnd.openxmlformats-officedocument.presentationml.slideLayout+xml"/>
  <Override PartName="/ppt/slideLayouts/slideLayout29.xml" ContentType="application/vnd.openxmlformats-officedocument.presentationml.slideLayout+xml"/>
  <Override PartName="/ppt/slideLayouts/slideLayout24.xml" ContentType="application/vnd.openxmlformats-officedocument.presentationml.slideLayout+xml"/>
  <Override PartName="/ppt/slideLayouts/slideLayout32.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31.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30.xml" ContentType="application/vnd.openxmlformats-officedocument.presentationml.slideLayout+xml"/>
  <Override PartName="/ppt/slides/slide2.xml" ContentType="application/vnd.openxmlformats-officedocument.presentationml.slide+xml"/>
  <Override PartName="/ppt/notesSlides/notesSlide2.xml" ContentType="application/vnd.openxmlformats-officedocument.presentationml.notesSlide+xml"/>
  <Override PartName="/ppt/tableStyles.xml" ContentType="application/vnd.openxmlformats-officedocument.presentationml.tableStyles+xml"/>
  <Override PartName="/ppt/slides/slide6.xml" ContentType="application/vnd.openxmlformats-officedocument.presentationml.slide+xml"/>
  <Override PartName="/ppt/notesSlides/notesSlide6.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xml" ContentType="application/vnd.openxmlformats-officedocument.presentationml.slide+xml"/>
  <Override PartName="/ppt/notesSlides/notesSlide1.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viewProps.xml" ContentType="application/vnd.openxmlformats-officedocument.presentationml.viewProps+xml"/>
  <Override PartName="/ppt/slides/slide4.xml" ContentType="application/vnd.openxmlformats-officedocument.presentationml.slide+xml"/>
  <Override PartName="/ppt/notesSlides/notesSlide4.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presProps.xml" ContentType="application/vnd.openxmlformats-officedocument.presentationml.presProps+xml"/>
  <Override PartName="/ppt/slides/slide3.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docProps/custom.xml" ContentType="application/vnd.openxmlformats-officedocument.custom-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openxmlformats.org/officeDocument/2006/relationships/custom-properties" Target="/docProps/custom.xml" Id="rId5" /><Relationship Type="http://schemas.openxmlformats.org/officeDocument/2006/relationships/extended-properties" Target="/docProps/app.xml" Id="rId4"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embedTrueTypeFonts="1" saveSubsetFonts="1" autoCompressPictures="0">
  <p:sldMasterIdLst>
    <p:sldMasterId id="2147483855"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Crimson Pro Semi Bold" panose="020B0604020202020204" charset="0"/>
      <p:regular r:id="rId19"/>
    </p:embeddedFont>
    <p:embeddedFont>
      <p:font typeface="Heebo" pitchFamily="2" charset="-79"/>
      <p:regular r:id="rId20"/>
      <p:bold r:id="rId21"/>
    </p:embeddedFont>
    <p:embeddedFont>
      <p:font typeface="Times" panose="02020603050405020304" pitchFamily="18" charset="0"/>
      <p:regular r:id="rId22"/>
      <p:bold r:id="rId23"/>
      <p:italic r:id="rId24"/>
      <p:boldItalic r:id="rId25"/>
    </p:embeddedFont>
    <p:embeddedFont>
      <p:font typeface="Trebuchet MS" panose="020B0603020202020204" pitchFamily="34" charset="0"/>
      <p:regular r:id="rId26"/>
      <p:bold r:id="rId27"/>
      <p:italic r:id="rId28"/>
      <p:boldItalic r:id="rId29"/>
    </p:embeddedFont>
    <p:embeddedFont>
      <p:font typeface="Wingdings 3" panose="05040102010807070707" pitchFamily="18" charset="2"/>
      <p:regular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28"/>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12.xml" Id="rId13" /><Relationship Type="http://schemas.openxmlformats.org/officeDocument/2006/relationships/notesMaster" Target="/ppt/notesMasters/notesMaster1.xml" Id="rId18" /><Relationship Type="http://schemas.openxmlformats.org/officeDocument/2006/relationships/font" Target="/ppt/fonts/font8.fntdata" Id="rId26" /><Relationship Type="http://schemas.openxmlformats.org/officeDocument/2006/relationships/slide" Target="/ppt/slides/slide2.xml" Id="rId3" /><Relationship Type="http://schemas.openxmlformats.org/officeDocument/2006/relationships/font" Target="/ppt/fonts/font3.fntdata" Id="rId21" /><Relationship Type="http://schemas.openxmlformats.org/officeDocument/2006/relationships/tableStyles" Target="/ppt/tableStyles.xml" Id="rId34" /><Relationship Type="http://schemas.openxmlformats.org/officeDocument/2006/relationships/slide" Target="/ppt/slides/slide6.xml" Id="rId7"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font" Target="/ppt/fonts/font7.fntdata" Id="rId25" /><Relationship Type="http://schemas.openxmlformats.org/officeDocument/2006/relationships/theme" Target="/ppt/theme/theme1.xml" Id="rId33"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font" Target="/ppt/fonts/font2.fntdata" Id="rId20" /><Relationship Type="http://schemas.openxmlformats.org/officeDocument/2006/relationships/font" Target="/ppt/fonts/font11.fntdata" Id="rId29"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font" Target="/ppt/fonts/font6.fntdata" Id="rId24" /><Relationship Type="http://schemas.openxmlformats.org/officeDocument/2006/relationships/viewProps" Target="/ppt/viewProps.xml" Id="rId32" /><Relationship Type="http://schemas.openxmlformats.org/officeDocument/2006/relationships/slide" Target="/ppt/slides/slide4.xml" Id="rId5" /><Relationship Type="http://schemas.openxmlformats.org/officeDocument/2006/relationships/slide" Target="/ppt/slides/slide14.xml" Id="rId15" /><Relationship Type="http://schemas.openxmlformats.org/officeDocument/2006/relationships/font" Target="/ppt/fonts/font5.fntdata" Id="rId23" /><Relationship Type="http://schemas.openxmlformats.org/officeDocument/2006/relationships/font" Target="/ppt/fonts/font10.fntdata" Id="rId28" /><Relationship Type="http://schemas.openxmlformats.org/officeDocument/2006/relationships/slide" Target="/ppt/slides/slide9.xml" Id="rId10" /><Relationship Type="http://schemas.openxmlformats.org/officeDocument/2006/relationships/font" Target="/ppt/fonts/font1.fntdata" Id="rId19" /><Relationship Type="http://schemas.openxmlformats.org/officeDocument/2006/relationships/presProps" Target="/ppt/presProps.xml" Id="rId31"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 Type="http://schemas.openxmlformats.org/officeDocument/2006/relationships/font" Target="/ppt/fonts/font4.fntdata" Id="rId22" /><Relationship Type="http://schemas.openxmlformats.org/officeDocument/2006/relationships/font" Target="/ppt/fonts/font9.fntdata" Id="rId27" /><Relationship Type="http://schemas.openxmlformats.org/officeDocument/2006/relationships/font" Target="/ppt/fonts/font12.fntdata" Id="rId30" /><Relationship Type="http://schemas.openxmlformats.org/officeDocument/2006/relationships/slide" Target="/ppt/slides/slide7.xml" Id="rId8" /></Relationships>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836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Id2" /><Relationship Type="http://schemas.openxmlformats.org/officeDocument/2006/relationships/notesMaster" Target="/ppt/notesMasters/notesMaster1.xml" Id="rId1"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Id2" /><Relationship Type="http://schemas.openxmlformats.org/officeDocument/2006/relationships/notesMaster" Target="/ppt/notesMasters/notesMaster1.xml" Id="rId1" /></Relationships>
</file>

<file path=ppt/notesSlides/_rels/notesSlide12.xml.rels>&#65279;<?xml version="1.0" encoding="utf-8"?><Relationships xmlns="http://schemas.openxmlformats.org/package/2006/relationships"><Relationship Type="http://schemas.openxmlformats.org/officeDocument/2006/relationships/slide" Target="/ppt/slides/slide12.xml" Id="rId2" /><Relationship Type="http://schemas.openxmlformats.org/officeDocument/2006/relationships/notesMaster" Target="/ppt/notesMasters/notesMaster1.xml" Id="rId1" /></Relationships>
</file>

<file path=ppt/notesSlides/_rels/notesSlide13.xml.rels>&#65279;<?xml version="1.0" encoding="utf-8"?><Relationships xmlns="http://schemas.openxmlformats.org/package/2006/relationships"><Relationship Type="http://schemas.openxmlformats.org/officeDocument/2006/relationships/slide" Target="/ppt/slides/slide13.xml" Id="rId2" /><Relationship Type="http://schemas.openxmlformats.org/officeDocument/2006/relationships/notesMaster" Target="/ppt/notesMasters/notesMaster1.xml" Id="rId1" /></Relationships>
</file>

<file path=ppt/notesSlides/_rels/notesSlide14.xml.rels>&#65279;<?xml version="1.0" encoding="utf-8"?><Relationships xmlns="http://schemas.openxmlformats.org/package/2006/relationships"><Relationship Type="http://schemas.openxmlformats.org/officeDocument/2006/relationships/slide" Target="/ppt/slides/slide14.xml" Id="rId2" /><Relationship Type="http://schemas.openxmlformats.org/officeDocument/2006/relationships/notesMaster" Target="/ppt/notesMasters/notesMaster1.xml" Id="rId1" /></Relationships>
</file>

<file path=ppt/notesSlides/_rels/notesSlide15.xml.rels>&#65279;<?xml version="1.0" encoding="utf-8"?><Relationships xmlns="http://schemas.openxmlformats.org/package/2006/relationships"><Relationship Type="http://schemas.openxmlformats.org/officeDocument/2006/relationships/slide" Target="/ppt/slides/slide15.xml" Id="rId2" /><Relationship Type="http://schemas.openxmlformats.org/officeDocument/2006/relationships/notesMaster" Target="/ppt/notesMasters/notesMaster1.xml" Id="rId1" /></Relationships>
</file>

<file path=ppt/notesSlides/_rels/notesSlide16.xml.rels>&#65279;<?xml version="1.0" encoding="utf-8"?><Relationships xmlns="http://schemas.openxmlformats.org/package/2006/relationships"><Relationship Type="http://schemas.openxmlformats.org/officeDocument/2006/relationships/slide" Target="/ppt/slides/slide16.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2" /><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slide" Target="/ppt/slides/slide9.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8.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9.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0.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4.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5.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6.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8.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9.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0.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0986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1984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0933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8171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299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1351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0574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5502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8325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78749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86851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1713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8910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7103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5157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8883945"/>
      </p:ext>
    </p:extLst>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8.xml" Id="rId18" /><Relationship Type="http://schemas.openxmlformats.org/officeDocument/2006/relationships/slideLayout" Target="/ppt/slideLayouts/slideLayout26.xml" Id="rId26" /><Relationship Type="http://schemas.openxmlformats.org/officeDocument/2006/relationships/slideLayout" Target="/ppt/slideLayouts/slideLayout21.xml" Id="rId21" /><Relationship Type="http://schemas.openxmlformats.org/officeDocument/2006/relationships/slideLayout" Target="/ppt/slideLayouts/slideLayout17.xml" Id="rId17" /><Relationship Type="http://schemas.openxmlformats.org/officeDocument/2006/relationships/slideLayout" Target="/ppt/slideLayouts/slideLayout25.xml" Id="rId25" /><Relationship Type="http://schemas.openxmlformats.org/officeDocument/2006/relationships/theme" Target="/ppt/theme/theme1.xml" Id="rId33" /><Relationship Type="http://schemas.openxmlformats.org/officeDocument/2006/relationships/slideLayout" Target="/ppt/slideLayouts/slideLayout20.xml" Id="rId20" /><Relationship Type="http://schemas.openxmlformats.org/officeDocument/2006/relationships/slideLayout" Target="/ppt/slideLayouts/slideLayout29.xml" Id="rId29" /><Relationship Type="http://schemas.openxmlformats.org/officeDocument/2006/relationships/slideLayout" Target="/ppt/slideLayouts/slideLayout24.xml" Id="rId24" /><Relationship Type="http://schemas.openxmlformats.org/officeDocument/2006/relationships/slideLayout" Target="/ppt/slideLayouts/slideLayout32.xml" Id="rId32" /><Relationship Type="http://schemas.openxmlformats.org/officeDocument/2006/relationships/slideLayout" Target="/ppt/slideLayouts/slideLayout23.xml" Id="rId23" /><Relationship Type="http://schemas.openxmlformats.org/officeDocument/2006/relationships/slideLayout" Target="/ppt/slideLayouts/slideLayout28.xml" Id="rId28" /><Relationship Type="http://schemas.openxmlformats.org/officeDocument/2006/relationships/slideLayout" Target="/ppt/slideLayouts/slideLayout19.xml" Id="rId19" /><Relationship Type="http://schemas.openxmlformats.org/officeDocument/2006/relationships/slideLayout" Target="/ppt/slideLayouts/slideLayout31.xml" Id="rId31" /><Relationship Type="http://schemas.openxmlformats.org/officeDocument/2006/relationships/slideLayout" Target="/ppt/slideLayouts/slideLayout22.xml" Id="rId22" /><Relationship Type="http://schemas.openxmlformats.org/officeDocument/2006/relationships/slideLayout" Target="/ppt/slideLayouts/slideLayout27.xml" Id="rId27" /><Relationship Type="http://schemas.openxmlformats.org/officeDocument/2006/relationships/slideLayout" Target="/ppt/slideLayouts/slideLayout30.xml" Id="rId30" /></Relationships>
</file>

<file path=ppt/slideMasters/slideMaster1.xml><?xml version="1.0" encoding="utf-8"?>
<p:sldMaster xmlns:a16="http://schemas.microsoft.com/office/drawing/2014/main" xmlns:p184="http://schemas.microsoft.com/office/powerpoint/2018/4/main"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10160"/>
            <a:ext cx="14630400" cy="8239760"/>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smtClean="0"/>
              <a:pPr/>
              <a:t>10/21/2025</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lumMod val="75000"/>
                  </a:schemeClr>
                </a:solidFill>
              </a:defRPr>
            </a:lvl1pPr>
          </a:lstStyle>
          <a:p>
            <a:fld id="{D57F1E4F-1CFF-5643-939E-217C01CDF565}" type="slidenum">
              <a:rPr lang="en-US" smtClean="0"/>
              <a:pPr/>
              <a:t>‹#›</a:t>
            </a:fld>
            <a:endParaRPr lang="en-US" dirty="0"/>
          </a:p>
        </p:txBody>
      </p:sp>
      <p:sp>
        <p:nvSpPr>
          <p:cNvPr id="8" name="TextBox 7">
            <a:extLst>
              <a:ext uri="{FF2B5EF4-FFF2-40B4-BE49-F238E27FC236}">
                <a16:creationId xmlns:a16="http://schemas.microsoft.com/office/drawing/2014/main" id="{20D96A9F-4CE0-8C44-D83B-AF1CEE3D024C}"/>
              </a:ext>
            </a:extLst>
          </p:cNvPr>
          <p:cNvSpPr txBox="1"/>
          <p:nvPr userDrawn="1">
            <p:extLst>
              <p:ext uri="{1162E1C5-73C7-4A58-AE30-91384D911F3F}">
                <p184:classification xmlns:p184="http://schemas.microsoft.com/office/powerpoint/2018/4/main" val="ftr"/>
              </p:ext>
            </p:extLst>
          </p:nvPr>
        </p:nvSpPr>
        <p:spPr>
          <a:xfrm>
            <a:off x="190500" y="7917180"/>
            <a:ext cx="1728788" cy="121920"/>
          </a:xfrm>
          <a:prstGeom prst="rect">
            <a:avLst/>
          </a:prstGeom>
        </p:spPr>
        <p:txBody>
          <a:bodyPr horzOverflow="overflow" lIns="0" tIns="0" rIns="0" bIns="0">
            <a:spAutoFit/>
          </a:bodyPr>
          <a:lstStyle/>
          <a:p>
            <a:pPr algn="l"/>
            <a:r>
              <a:rPr lang="en-US" sz="8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Sensitivity: LNT Construction Internal Use</a:t>
            </a:r>
          </a:p>
        </p:txBody>
      </p:sp>
    </p:spTree>
    <p:extLst>
      <p:ext uri="{BB962C8B-B14F-4D97-AF65-F5344CB8AC3E}">
        <p14:creationId xmlns:p14="http://schemas.microsoft.com/office/powerpoint/2010/main" val="3848026185"/>
      </p:ext>
    </p:extLst>
  </p:cSld>
  <p:clrMap bg1="lt1" tx1="dk1" bg2="lt2" tx2="dk2" accent1="accent1" accent2="accent2" accent3="accent3" accent4="accent4" accent5="accent5" accent6="accent6" hlink="hlink" folHlink="folHlink"/>
  <p:sldLayoutIdLst>
    <p:sldLayoutId id="2147483872" r:id="rId17"/>
    <p:sldLayoutId id="2147483873" r:id="rId18"/>
    <p:sldLayoutId id="2147483874" r:id="rId19"/>
    <p:sldLayoutId id="2147483875" r:id="rId20"/>
    <p:sldLayoutId id="2147483876" r:id="rId21"/>
    <p:sldLayoutId id="2147483877" r:id="rId22"/>
    <p:sldLayoutId id="2147483878" r:id="rId23"/>
    <p:sldLayoutId id="2147483879" r:id="rId24"/>
    <p:sldLayoutId id="2147483880" r:id="rId25"/>
    <p:sldLayoutId id="2147483881" r:id="rId26"/>
    <p:sldLayoutId id="2147483882" r:id="rId27"/>
    <p:sldLayoutId id="2147483883" r:id="rId28"/>
    <p:sldLayoutId id="2147483884" r:id="rId29"/>
    <p:sldLayoutId id="2147483885" r:id="rId30"/>
    <p:sldLayoutId id="2147483886" r:id="rId31"/>
    <p:sldLayoutId id="2147483887" r:id="rId32"/>
  </p:sldLayoutIdLst>
  <p:hf sldNum="0" hdr="0" ftr="0" dt="0"/>
  <p:txStyles>
    <p:titleStyle>
      <a:lvl1pPr algn="l" defTabSz="548640" rtl="0" eaLnBrk="1" latinLnBrk="0" hangingPunct="1">
        <a:spcBef>
          <a:spcPct val="0"/>
        </a:spcBef>
        <a:buNone/>
        <a:defRPr sz="432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lumMod val="75000"/>
          </a:schemeClr>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lumMod val="75000"/>
          </a:schemeClr>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lumMod val="75000"/>
          </a:schemeClr>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lumMod val="75000"/>
          </a:schemeClr>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lumMod val="75000"/>
          </a:schemeClr>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lumMod val="75000"/>
          </a:schemeClr>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lumMod val="75000"/>
          </a:schemeClr>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lumMod val="75000"/>
          </a:schemeClr>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lumMod val="75000"/>
          </a:schemeClr>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notesSlide" Target="/ppt/notesSlides/notesSlide1.xml" Id="rId2" /><Relationship Type="http://schemas.openxmlformats.org/officeDocument/2006/relationships/slideLayout" Target="/ppt/slideLayouts/slideLayout17.xml" Id="rId1" /></Relationships>
</file>

<file path=ppt/slides/_rels/slide10.xml.rels>&#65279;<?xml version="1.0" encoding="utf-8"?><Relationships xmlns="http://schemas.openxmlformats.org/package/2006/relationships"><Relationship Type="http://schemas.openxmlformats.org/officeDocument/2006/relationships/image" Target="/ppt/media/image10.png" Id="rId3" /><Relationship Type="http://schemas.openxmlformats.org/officeDocument/2006/relationships/notesSlide" Target="/ppt/notesSlides/notesSlide10.xml" Id="rId2" /><Relationship Type="http://schemas.openxmlformats.org/officeDocument/2006/relationships/slideLayout" Target="/ppt/slideLayouts/slideLayout26.xml" Id="rId1" /></Relationships>
</file>

<file path=ppt/slides/_rels/slide11.xml.rels>&#65279;<?xml version="1.0" encoding="utf-8"?><Relationships xmlns="http://schemas.openxmlformats.org/package/2006/relationships"><Relationship Type="http://schemas.openxmlformats.org/officeDocument/2006/relationships/image" Target="/ppt/media/image11.png" Id="rId3" /><Relationship Type="http://schemas.openxmlformats.org/officeDocument/2006/relationships/notesSlide" Target="/ppt/notesSlides/notesSlide11.xml" Id="rId2" /><Relationship Type="http://schemas.openxmlformats.org/officeDocument/2006/relationships/slideLayout" Target="/ppt/slideLayouts/slideLayout27.xml" Id="rId1" /></Relationships>
</file>

<file path=ppt/slides/_rels/slide12.xml.rels>&#65279;<?xml version="1.0" encoding="utf-8"?><Relationships xmlns="http://schemas.openxmlformats.org/package/2006/relationships"><Relationship Type="http://schemas.openxmlformats.org/officeDocument/2006/relationships/image" Target="/ppt/media/image12.png" Id="rId3" /><Relationship Type="http://schemas.openxmlformats.org/officeDocument/2006/relationships/notesSlide" Target="/ppt/notesSlides/notesSlide12.xml" Id="rId2" /><Relationship Type="http://schemas.openxmlformats.org/officeDocument/2006/relationships/slideLayout" Target="/ppt/slideLayouts/slideLayout28.xml" Id="rId1" /><Relationship Type="http://schemas.openxmlformats.org/officeDocument/2006/relationships/image" Target="/ppt/media/image15.png" Id="rId6" /><Relationship Type="http://schemas.openxmlformats.org/officeDocument/2006/relationships/image" Target="/ppt/media/image14.png" Id="rId5" /><Relationship Type="http://schemas.openxmlformats.org/officeDocument/2006/relationships/image" Target="/ppt/media/image13.png" Id="rId4" /></Relationships>
</file>

<file path=ppt/slides/_rels/slide13.xml.rels>&#65279;<?xml version="1.0" encoding="utf-8"?><Relationships xmlns="http://schemas.openxmlformats.org/package/2006/relationships"><Relationship Type="http://schemas.openxmlformats.org/officeDocument/2006/relationships/image" Target="/ppt/media/image16.png" Id="rId3" /><Relationship Type="http://schemas.openxmlformats.org/officeDocument/2006/relationships/notesSlide" Target="/ppt/notesSlides/notesSlide13.xml" Id="rId2" /><Relationship Type="http://schemas.openxmlformats.org/officeDocument/2006/relationships/slideLayout" Target="/ppt/slideLayouts/slideLayout29.xml" Id="rId1" /></Relationships>
</file>

<file path=ppt/slides/_rels/slide14.xml.rels>&#65279;<?xml version="1.0" encoding="utf-8"?><Relationships xmlns="http://schemas.openxmlformats.org/package/2006/relationships"><Relationship Type="http://schemas.openxmlformats.org/officeDocument/2006/relationships/image" Target="/ppt/media/image17.png" Id="rId3" /><Relationship Type="http://schemas.openxmlformats.org/officeDocument/2006/relationships/notesSlide" Target="/ppt/notesSlides/notesSlide14.xml" Id="rId2" /><Relationship Type="http://schemas.openxmlformats.org/officeDocument/2006/relationships/slideLayout" Target="/ppt/slideLayouts/slideLayout30.xml" Id="rId1" /></Relationships>
</file>

<file path=ppt/slides/_rels/slide15.xml.rels>&#65279;<?xml version="1.0" encoding="utf-8"?><Relationships xmlns="http://schemas.openxmlformats.org/package/2006/relationships"><Relationship Type="http://schemas.openxmlformats.org/officeDocument/2006/relationships/notesSlide" Target="/ppt/notesSlides/notesSlide15.xml" Id="rId2" /><Relationship Type="http://schemas.openxmlformats.org/officeDocument/2006/relationships/slideLayout" Target="/ppt/slideLayouts/slideLayout31.xml" Id="rId1" /></Relationships>
</file>

<file path=ppt/slides/_rels/slide16.xml.rels>&#65279;<?xml version="1.0" encoding="utf-8"?><Relationships xmlns="http://schemas.openxmlformats.org/package/2006/relationships"><Relationship Type="http://schemas.openxmlformats.org/officeDocument/2006/relationships/image" Target="/ppt/media/image18.png" Id="rId3" /><Relationship Type="http://schemas.openxmlformats.org/officeDocument/2006/relationships/notesSlide" Target="/ppt/notesSlides/notesSlide16.xml" Id="rId2" /><Relationship Type="http://schemas.openxmlformats.org/officeDocument/2006/relationships/slideLayout" Target="/ppt/slideLayouts/slideLayout32.xml" Id="rId1" /></Relationships>
</file>

<file path=ppt/slides/_rels/slide2.xml.rels>&#65279;<?xml version="1.0" encoding="utf-8"?><Relationships xmlns="http://schemas.openxmlformats.org/package/2006/relationships"><Relationship Type="http://schemas.openxmlformats.org/officeDocument/2006/relationships/image" Target="/ppt/media/image2.png" Id="rId3" /><Relationship Type="http://schemas.openxmlformats.org/officeDocument/2006/relationships/notesSlide" Target="/ppt/notesSlides/notesSlide2.xml" Id="rId2" /><Relationship Type="http://schemas.openxmlformats.org/officeDocument/2006/relationships/slideLayout" Target="/ppt/slideLayouts/slideLayout18.xml" Id="rId1" /></Relationships>
</file>

<file path=ppt/slides/_rels/slide3.xml.rels>&#65279;<?xml version="1.0" encoding="utf-8"?><Relationships xmlns="http://schemas.openxmlformats.org/package/2006/relationships"><Relationship Type="http://schemas.openxmlformats.org/officeDocument/2006/relationships/image" Target="/ppt/media/image3.png" Id="rId3" /><Relationship Type="http://schemas.openxmlformats.org/officeDocument/2006/relationships/notesSlide" Target="/ppt/notesSlides/notesSlide3.xml" Id="rId2" /><Relationship Type="http://schemas.openxmlformats.org/officeDocument/2006/relationships/slideLayout" Target="/ppt/slideLayouts/slideLayout19.xml" Id="rId1" /></Relationships>
</file>

<file path=ppt/slides/_rels/slide4.xml.rels>&#65279;<?xml version="1.0" encoding="utf-8"?><Relationships xmlns="http://schemas.openxmlformats.org/package/2006/relationships"><Relationship Type="http://schemas.openxmlformats.org/officeDocument/2006/relationships/image" Target="/ppt/media/image4.png" Id="rId3" /><Relationship Type="http://schemas.openxmlformats.org/officeDocument/2006/relationships/notesSlide" Target="/ppt/notesSlides/notesSlide4.xml" Id="rId2" /><Relationship Type="http://schemas.openxmlformats.org/officeDocument/2006/relationships/slideLayout" Target="/ppt/slideLayouts/slideLayout20.xml" Id="rId1" /></Relationships>
</file>

<file path=ppt/slides/_rels/slide5.xml.rels>&#65279;<?xml version="1.0" encoding="utf-8"?><Relationships xmlns="http://schemas.openxmlformats.org/package/2006/relationships"><Relationship Type="http://schemas.openxmlformats.org/officeDocument/2006/relationships/image" Target="/ppt/media/image5.png" Id="rId3" /><Relationship Type="http://schemas.openxmlformats.org/officeDocument/2006/relationships/notesSlide" Target="/ppt/notesSlides/notesSlide5.xml" Id="rId2" /><Relationship Type="http://schemas.openxmlformats.org/officeDocument/2006/relationships/slideLayout" Target="/ppt/slideLayouts/slideLayout21.xml" Id="rId1" /></Relationships>
</file>

<file path=ppt/slides/_rels/slide6.xml.rels>&#65279;<?xml version="1.0" encoding="utf-8"?><Relationships xmlns="http://schemas.openxmlformats.org/package/2006/relationships"><Relationship Type="http://schemas.openxmlformats.org/officeDocument/2006/relationships/image" Target="/ppt/media/image6.png" Id="rId3" /><Relationship Type="http://schemas.openxmlformats.org/officeDocument/2006/relationships/notesSlide" Target="/ppt/notesSlides/notesSlide6.xml" Id="rId2" /><Relationship Type="http://schemas.openxmlformats.org/officeDocument/2006/relationships/slideLayout" Target="/ppt/slideLayouts/slideLayout22.xml" Id="rId1" /></Relationships>
</file>

<file path=ppt/slides/_rels/slide7.xml.rels>&#65279;<?xml version="1.0" encoding="utf-8"?><Relationships xmlns="http://schemas.openxmlformats.org/package/2006/relationships"><Relationship Type="http://schemas.openxmlformats.org/officeDocument/2006/relationships/image" Target="/ppt/media/image7.png" Id="rId3" /><Relationship Type="http://schemas.openxmlformats.org/officeDocument/2006/relationships/notesSlide" Target="/ppt/notesSlides/notesSlide7.xml" Id="rId2" /><Relationship Type="http://schemas.openxmlformats.org/officeDocument/2006/relationships/slideLayout" Target="/ppt/slideLayouts/slideLayout23.xml" Id="rId1" /></Relationships>
</file>

<file path=ppt/slides/_rels/slide8.xml.rels>&#65279;<?xml version="1.0" encoding="utf-8"?><Relationships xmlns="http://schemas.openxmlformats.org/package/2006/relationships"><Relationship Type="http://schemas.openxmlformats.org/officeDocument/2006/relationships/image" Target="/ppt/media/image8.png" Id="rId3" /><Relationship Type="http://schemas.openxmlformats.org/officeDocument/2006/relationships/notesSlide" Target="/ppt/notesSlides/notesSlide8.xml" Id="rId2" /><Relationship Type="http://schemas.openxmlformats.org/officeDocument/2006/relationships/slideLayout" Target="/ppt/slideLayouts/slideLayout24.xml" Id="rId1" /></Relationships>
</file>

<file path=ppt/slides/_rels/slide9.xml.rels>&#65279;<?xml version="1.0" encoding="utf-8"?><Relationships xmlns="http://schemas.openxmlformats.org/package/2006/relationships"><Relationship Type="http://schemas.openxmlformats.org/officeDocument/2006/relationships/image" Target="/ppt/media/image9.png" Id="rId3" /><Relationship Type="http://schemas.openxmlformats.org/officeDocument/2006/relationships/notesSlide" Target="/ppt/notesSlides/notesSlide9.xml" Id="rId2" /><Relationship Type="http://schemas.openxmlformats.org/officeDocument/2006/relationships/slideLayout" Target="/ppt/slideLayouts/slideLayout25.xml" Id="rId1"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0000"/>
            </a:srgbClr>
          </a:solidFill>
          <a:ln/>
        </p:spPr>
        <p:txBody>
          <a:bodyPr/>
          <a:lstStyle/>
          <a:p>
            <a:endParaRPr lang="en-US"/>
          </a:p>
        </p:txBody>
      </p:sp>
      <p:sp>
        <p:nvSpPr>
          <p:cNvPr id="4" name="Text 1"/>
          <p:cNvSpPr/>
          <p:nvPr/>
        </p:nvSpPr>
        <p:spPr>
          <a:xfrm>
            <a:off x="864037" y="3148846"/>
            <a:ext cx="8133040" cy="771525"/>
          </a:xfrm>
          <a:prstGeom prst="rect">
            <a:avLst/>
          </a:prstGeom>
          <a:noFill/>
          <a:ln/>
        </p:spPr>
        <p:txBody>
          <a:bodyPr wrap="none" lIns="0" tIns="0" rIns="0" bIns="0" rtlCol="0" anchor="t"/>
          <a:lstStyle/>
          <a:p>
            <a:pPr marL="0" indent="0" algn="l">
              <a:lnSpc>
                <a:spcPts val="6050"/>
              </a:lnSpc>
              <a:buNone/>
            </a:pPr>
            <a:r>
              <a:rPr lang="en-US" sz="4850" dirty="0">
                <a:solidFill>
                  <a:srgbClr val="152D47"/>
                </a:solidFill>
                <a:latin typeface="Crimson Pro Semi Bold" pitchFamily="34" charset="0"/>
                <a:ea typeface="Crimson Pro Semi Bold" pitchFamily="34" charset="-122"/>
                <a:cs typeface="Crimson Pro Semi Bold" pitchFamily="34" charset="-120"/>
              </a:rPr>
              <a:t>Motorbike Rental Sales Analysis</a:t>
            </a:r>
            <a:endParaRPr lang="en-US" sz="4850" dirty="0"/>
          </a:p>
        </p:txBody>
      </p:sp>
      <p:sp>
        <p:nvSpPr>
          <p:cNvPr id="5" name="Text 2"/>
          <p:cNvSpPr/>
          <p:nvPr/>
        </p:nvSpPr>
        <p:spPr>
          <a:xfrm>
            <a:off x="864037" y="4290655"/>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4C4C4D"/>
                </a:solidFill>
                <a:latin typeface="Heebo" pitchFamily="34" charset="0"/>
                <a:ea typeface="Heebo" pitchFamily="34" charset="-122"/>
                <a:cs typeface="Heebo" pitchFamily="34" charset="-120"/>
              </a:rPr>
              <a:t>A comprehensive analysis of rental patterns, environmental factors, and sales performance using advanced Excel methodologies and data correlation techniques.</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26758" y="737592"/>
            <a:ext cx="5871210" cy="648891"/>
          </a:xfrm>
          <a:prstGeom prst="rect">
            <a:avLst/>
          </a:prstGeom>
          <a:noFill/>
          <a:ln/>
        </p:spPr>
        <p:txBody>
          <a:bodyPr wrap="none" lIns="0" tIns="0" rIns="0" bIns="0" rtlCol="0" anchor="t"/>
          <a:lstStyle/>
          <a:p>
            <a:pPr marL="0" indent="0" algn="l">
              <a:lnSpc>
                <a:spcPts val="5100"/>
              </a:lnSpc>
              <a:buNone/>
            </a:pPr>
            <a:r>
              <a:rPr lang="en-US" sz="4050" dirty="0">
                <a:solidFill>
                  <a:srgbClr val="152D47"/>
                </a:solidFill>
                <a:latin typeface="Crimson Pro Semi Bold" pitchFamily="34" charset="0"/>
                <a:ea typeface="Crimson Pro Semi Bold" pitchFamily="34" charset="-122"/>
                <a:cs typeface="Crimson Pro Semi Bold" pitchFamily="34" charset="-120"/>
              </a:rPr>
              <a:t>Wind Speed Categorization</a:t>
            </a:r>
            <a:endParaRPr lang="en-US" sz="4050" dirty="0"/>
          </a:p>
        </p:txBody>
      </p:sp>
      <p:sp>
        <p:nvSpPr>
          <p:cNvPr id="3" name="Text 1"/>
          <p:cNvSpPr/>
          <p:nvPr/>
        </p:nvSpPr>
        <p:spPr>
          <a:xfrm>
            <a:off x="726758" y="1884759"/>
            <a:ext cx="4966811" cy="1328737"/>
          </a:xfrm>
          <a:prstGeom prst="rect">
            <a:avLst/>
          </a:prstGeom>
          <a:noFill/>
          <a:ln/>
        </p:spPr>
        <p:txBody>
          <a:bodyPr wrap="square" lIns="0" tIns="0" rIns="0" bIns="0" rtlCol="0" anchor="t"/>
          <a:lstStyle/>
          <a:p>
            <a:pPr marL="0" indent="0" algn="l">
              <a:lnSpc>
                <a:spcPts val="2600"/>
              </a:lnSpc>
              <a:buNone/>
            </a:pPr>
            <a:r>
              <a:rPr lang="en-US" sz="1600" dirty="0">
                <a:solidFill>
                  <a:srgbClr val="4C4C4D"/>
                </a:solidFill>
                <a:latin typeface="Heebo" pitchFamily="34" charset="0"/>
                <a:ea typeface="Heebo" pitchFamily="34" charset="-122"/>
                <a:cs typeface="Heebo" pitchFamily="34" charset="-120"/>
              </a:rPr>
              <a:t>Wind speed emerged as a significant factor in rental behavior. It has been categorized into 3 distinct bands using conditional formulas, allowing for clear pattern identification across different intensity levels.</a:t>
            </a:r>
            <a:endParaRPr lang="en-US" sz="1600" dirty="0"/>
          </a:p>
        </p:txBody>
      </p:sp>
      <p:pic>
        <p:nvPicPr>
          <p:cNvPr id="4" name="Image 0" descr="preencoded.png"/>
          <p:cNvPicPr>
            <a:picLocks noChangeAspect="1"/>
          </p:cNvPicPr>
          <p:nvPr/>
        </p:nvPicPr>
        <p:blipFill>
          <a:blip r:embed="rId3"/>
          <a:stretch>
            <a:fillRect/>
          </a:stretch>
        </p:blipFill>
        <p:spPr>
          <a:xfrm>
            <a:off x="726757" y="3957094"/>
            <a:ext cx="3088839" cy="3983500"/>
          </a:xfrm>
          <a:prstGeom prst="rect">
            <a:avLst/>
          </a:prstGeom>
        </p:spPr>
      </p:pic>
      <p:sp>
        <p:nvSpPr>
          <p:cNvPr id="6" name="Text 2"/>
          <p:cNvSpPr/>
          <p:nvPr/>
        </p:nvSpPr>
        <p:spPr>
          <a:xfrm>
            <a:off x="726758" y="6972895"/>
            <a:ext cx="4966811" cy="332184"/>
          </a:xfrm>
          <a:prstGeom prst="rect">
            <a:avLst/>
          </a:prstGeom>
          <a:noFill/>
          <a:ln/>
        </p:spPr>
        <p:txBody>
          <a:bodyPr wrap="none" lIns="0" tIns="0" rIns="0" bIns="0" rtlCol="0" anchor="t"/>
          <a:lstStyle/>
          <a:p>
            <a:pPr marL="0" indent="0" algn="l">
              <a:lnSpc>
                <a:spcPts val="2600"/>
              </a:lnSpc>
              <a:buNone/>
            </a:pPr>
            <a:endParaRPr lang="en-US" sz="1600" dirty="0"/>
          </a:p>
        </p:txBody>
      </p:sp>
      <p:sp>
        <p:nvSpPr>
          <p:cNvPr id="7" name="Shape 3"/>
          <p:cNvSpPr/>
          <p:nvPr/>
        </p:nvSpPr>
        <p:spPr>
          <a:xfrm>
            <a:off x="6207681" y="1931551"/>
            <a:ext cx="7703463" cy="1325285"/>
          </a:xfrm>
          <a:prstGeom prst="roundRect">
            <a:avLst>
              <a:gd name="adj" fmla="val 2350"/>
            </a:avLst>
          </a:prstGeom>
          <a:solidFill>
            <a:srgbClr val="FFFFFF"/>
          </a:solidFill>
          <a:ln w="22860">
            <a:solidFill>
              <a:srgbClr val="D8D4D4"/>
            </a:solidFill>
            <a:prstDash val="solid"/>
          </a:ln>
        </p:spPr>
        <p:txBody>
          <a:bodyPr/>
          <a:lstStyle/>
          <a:p>
            <a:endParaRPr lang="en-US"/>
          </a:p>
        </p:txBody>
      </p:sp>
      <p:sp>
        <p:nvSpPr>
          <p:cNvPr id="8" name="Text 4"/>
          <p:cNvSpPr/>
          <p:nvPr/>
        </p:nvSpPr>
        <p:spPr>
          <a:xfrm>
            <a:off x="6438186" y="2162056"/>
            <a:ext cx="2595682" cy="324445"/>
          </a:xfrm>
          <a:prstGeom prst="rect">
            <a:avLst/>
          </a:prstGeom>
          <a:noFill/>
          <a:ln/>
        </p:spPr>
        <p:txBody>
          <a:bodyPr wrap="none" lIns="0" tIns="0" rIns="0" bIns="0" rtlCol="0" anchor="t"/>
          <a:lstStyle/>
          <a:p>
            <a:pPr marL="0" indent="0" algn="l">
              <a:lnSpc>
                <a:spcPts val="2550"/>
              </a:lnSpc>
              <a:buNone/>
            </a:pPr>
            <a:r>
              <a:rPr lang="en-US" sz="2000" dirty="0">
                <a:solidFill>
                  <a:srgbClr val="4C4C4D"/>
                </a:solidFill>
                <a:latin typeface="Crimson Pro Semi Bold" pitchFamily="34" charset="0"/>
                <a:ea typeface="Crimson Pro Semi Bold" pitchFamily="34" charset="-122"/>
                <a:cs typeface="Crimson Pro Semi Bold" pitchFamily="34" charset="-120"/>
              </a:rPr>
              <a:t>Low (0-19 kmph)</a:t>
            </a:r>
            <a:endParaRPr lang="en-US" sz="2000" dirty="0"/>
          </a:p>
        </p:txBody>
      </p:sp>
      <p:sp>
        <p:nvSpPr>
          <p:cNvPr id="9" name="Text 5"/>
          <p:cNvSpPr/>
          <p:nvPr/>
        </p:nvSpPr>
        <p:spPr>
          <a:xfrm>
            <a:off x="6438186" y="2694146"/>
            <a:ext cx="7242453" cy="332184"/>
          </a:xfrm>
          <a:prstGeom prst="rect">
            <a:avLst/>
          </a:prstGeom>
          <a:noFill/>
          <a:ln/>
        </p:spPr>
        <p:txBody>
          <a:bodyPr wrap="none" lIns="0" tIns="0" rIns="0" bIns="0" rtlCol="0" anchor="t"/>
          <a:lstStyle/>
          <a:p>
            <a:pPr marL="0" indent="0" algn="l">
              <a:lnSpc>
                <a:spcPts val="2600"/>
              </a:lnSpc>
              <a:buNone/>
            </a:pPr>
            <a:r>
              <a:rPr lang="en-US" sz="1600" dirty="0">
                <a:solidFill>
                  <a:srgbClr val="4C4C4D"/>
                </a:solidFill>
                <a:latin typeface="Heebo" pitchFamily="34" charset="0"/>
                <a:ea typeface="Heebo" pitchFamily="34" charset="-122"/>
                <a:cs typeface="Heebo" pitchFamily="34" charset="-120"/>
              </a:rPr>
              <a:t>Highest rental volumes, ideal conditions for all customer segments</a:t>
            </a:r>
            <a:endParaRPr lang="en-US" sz="1600" dirty="0"/>
          </a:p>
        </p:txBody>
      </p:sp>
      <p:sp>
        <p:nvSpPr>
          <p:cNvPr id="10" name="Shape 6"/>
          <p:cNvSpPr/>
          <p:nvPr/>
        </p:nvSpPr>
        <p:spPr>
          <a:xfrm>
            <a:off x="6175503" y="3452156"/>
            <a:ext cx="7703463" cy="1325285"/>
          </a:xfrm>
          <a:prstGeom prst="roundRect">
            <a:avLst>
              <a:gd name="adj" fmla="val 2350"/>
            </a:avLst>
          </a:prstGeom>
          <a:solidFill>
            <a:srgbClr val="FFFFFF"/>
          </a:solidFill>
          <a:ln w="22860">
            <a:solidFill>
              <a:srgbClr val="D8D4D4"/>
            </a:solidFill>
            <a:prstDash val="solid"/>
          </a:ln>
        </p:spPr>
        <p:txBody>
          <a:bodyPr/>
          <a:lstStyle/>
          <a:p>
            <a:endParaRPr lang="en-US"/>
          </a:p>
        </p:txBody>
      </p:sp>
      <p:sp>
        <p:nvSpPr>
          <p:cNvPr id="11" name="Text 7"/>
          <p:cNvSpPr/>
          <p:nvPr/>
        </p:nvSpPr>
        <p:spPr>
          <a:xfrm>
            <a:off x="6438186" y="3694986"/>
            <a:ext cx="2595682" cy="324445"/>
          </a:xfrm>
          <a:prstGeom prst="rect">
            <a:avLst/>
          </a:prstGeom>
          <a:noFill/>
          <a:ln/>
        </p:spPr>
        <p:txBody>
          <a:bodyPr wrap="none" lIns="0" tIns="0" rIns="0" bIns="0" rtlCol="0" anchor="t"/>
          <a:lstStyle/>
          <a:p>
            <a:pPr marL="0" indent="0" algn="l">
              <a:lnSpc>
                <a:spcPts val="2550"/>
              </a:lnSpc>
              <a:buNone/>
            </a:pPr>
            <a:r>
              <a:rPr lang="en-US" sz="2000" dirty="0">
                <a:solidFill>
                  <a:srgbClr val="4C4C4D"/>
                </a:solidFill>
                <a:latin typeface="Crimson Pro Semi Bold" pitchFamily="34" charset="0"/>
                <a:ea typeface="Crimson Pro Semi Bold" pitchFamily="34" charset="-122"/>
                <a:cs typeface="Crimson Pro Semi Bold" pitchFamily="34" charset="-120"/>
              </a:rPr>
              <a:t>Medium (20-30 kmph)</a:t>
            </a:r>
            <a:endParaRPr lang="en-US" sz="2000" dirty="0"/>
          </a:p>
        </p:txBody>
      </p:sp>
      <p:sp>
        <p:nvSpPr>
          <p:cNvPr id="12" name="Text 8"/>
          <p:cNvSpPr/>
          <p:nvPr/>
        </p:nvSpPr>
        <p:spPr>
          <a:xfrm>
            <a:off x="6438186" y="4227076"/>
            <a:ext cx="7242453" cy="332184"/>
          </a:xfrm>
          <a:prstGeom prst="rect">
            <a:avLst/>
          </a:prstGeom>
          <a:noFill/>
          <a:ln/>
        </p:spPr>
        <p:txBody>
          <a:bodyPr wrap="none" lIns="0" tIns="0" rIns="0" bIns="0" rtlCol="0" anchor="t"/>
          <a:lstStyle/>
          <a:p>
            <a:pPr marL="0" indent="0" algn="l">
              <a:lnSpc>
                <a:spcPts val="2600"/>
              </a:lnSpc>
              <a:buNone/>
            </a:pPr>
            <a:r>
              <a:rPr lang="en-US" sz="1600" dirty="0">
                <a:solidFill>
                  <a:srgbClr val="4C4C4D"/>
                </a:solidFill>
                <a:latin typeface="Heebo" pitchFamily="34" charset="0"/>
                <a:ea typeface="Heebo" pitchFamily="34" charset="-122"/>
                <a:cs typeface="Heebo" pitchFamily="34" charset="-120"/>
              </a:rPr>
              <a:t>Strong rental activity, minimal impact on customer decisions</a:t>
            </a:r>
            <a:endParaRPr lang="en-US" sz="1600" dirty="0"/>
          </a:p>
        </p:txBody>
      </p:sp>
      <p:sp>
        <p:nvSpPr>
          <p:cNvPr id="13" name="Shape 9"/>
          <p:cNvSpPr/>
          <p:nvPr/>
        </p:nvSpPr>
        <p:spPr>
          <a:xfrm>
            <a:off x="6207681" y="4997410"/>
            <a:ext cx="7703463" cy="1325285"/>
          </a:xfrm>
          <a:prstGeom prst="roundRect">
            <a:avLst>
              <a:gd name="adj" fmla="val 2350"/>
            </a:avLst>
          </a:prstGeom>
          <a:solidFill>
            <a:srgbClr val="FFFFFF"/>
          </a:solidFill>
          <a:ln w="22860">
            <a:solidFill>
              <a:srgbClr val="D8D4D4"/>
            </a:solidFill>
            <a:prstDash val="solid"/>
          </a:ln>
        </p:spPr>
        <p:txBody>
          <a:bodyPr/>
          <a:lstStyle/>
          <a:p>
            <a:endParaRPr lang="en-US"/>
          </a:p>
        </p:txBody>
      </p:sp>
      <p:sp>
        <p:nvSpPr>
          <p:cNvPr id="14" name="Text 10"/>
          <p:cNvSpPr/>
          <p:nvPr/>
        </p:nvSpPr>
        <p:spPr>
          <a:xfrm>
            <a:off x="6438186" y="5227915"/>
            <a:ext cx="2595682" cy="324445"/>
          </a:xfrm>
          <a:prstGeom prst="rect">
            <a:avLst/>
          </a:prstGeom>
          <a:noFill/>
          <a:ln/>
        </p:spPr>
        <p:txBody>
          <a:bodyPr wrap="none" lIns="0" tIns="0" rIns="0" bIns="0" rtlCol="0" anchor="t"/>
          <a:lstStyle/>
          <a:p>
            <a:pPr marL="0" indent="0" algn="l">
              <a:lnSpc>
                <a:spcPts val="2550"/>
              </a:lnSpc>
              <a:buNone/>
            </a:pPr>
            <a:r>
              <a:rPr lang="en-US" sz="2000" dirty="0">
                <a:solidFill>
                  <a:srgbClr val="4C4C4D"/>
                </a:solidFill>
                <a:latin typeface="Crimson Pro Semi Bold" pitchFamily="34" charset="0"/>
                <a:ea typeface="Crimson Pro Semi Bold" pitchFamily="34" charset="-122"/>
                <a:cs typeface="Crimson Pro Semi Bold" pitchFamily="34" charset="-120"/>
              </a:rPr>
              <a:t>High (30+ mph)</a:t>
            </a:r>
            <a:endParaRPr lang="en-US" sz="2000" dirty="0"/>
          </a:p>
        </p:txBody>
      </p:sp>
      <p:sp>
        <p:nvSpPr>
          <p:cNvPr id="15" name="Text 11"/>
          <p:cNvSpPr/>
          <p:nvPr/>
        </p:nvSpPr>
        <p:spPr>
          <a:xfrm>
            <a:off x="6438186" y="5760006"/>
            <a:ext cx="7242453" cy="332184"/>
          </a:xfrm>
          <a:prstGeom prst="rect">
            <a:avLst/>
          </a:prstGeom>
          <a:noFill/>
          <a:ln/>
        </p:spPr>
        <p:txBody>
          <a:bodyPr wrap="none" lIns="0" tIns="0" rIns="0" bIns="0" rtlCol="0" anchor="t"/>
          <a:lstStyle/>
          <a:p>
            <a:pPr marL="0" indent="0" algn="l">
              <a:lnSpc>
                <a:spcPts val="2600"/>
              </a:lnSpc>
              <a:buNone/>
            </a:pPr>
            <a:r>
              <a:rPr lang="en-US" sz="1600" dirty="0">
                <a:solidFill>
                  <a:srgbClr val="4C4C4D"/>
                </a:solidFill>
                <a:latin typeface="Heebo" pitchFamily="34" charset="0"/>
                <a:ea typeface="Heebo" pitchFamily="34" charset="-122"/>
                <a:cs typeface="Heebo" pitchFamily="34" charset="-120"/>
              </a:rPr>
              <a:t>Significant reduction in all rental categories, safety concerns predominate</a:t>
            </a:r>
            <a:endParaRPr lang="en-US" sz="1600" dirty="0"/>
          </a:p>
        </p:txBody>
      </p:sp>
      <p:sp>
        <p:nvSpPr>
          <p:cNvPr id="18" name="TextBox 18">
            <a:extLst>
              <a:ext uri="{FF2B5EF4-FFF2-40B4-BE49-F238E27FC236}">
                <a16:creationId xmlns:a16="http://schemas.microsoft.com/office/drawing/2014/main" id="{1A312A8A-1B36-0C45-9DBF-E442C0F44402}"/>
              </a:ext>
            </a:extLst>
          </p:cNvPr>
          <p:cNvSpPr txBox="1"/>
          <p:nvPr/>
        </p:nvSpPr>
        <p:spPr>
          <a:xfrm>
            <a:off x="726758" y="3466098"/>
            <a:ext cx="2951307" cy="812511"/>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2000" b="1" baseline="0" dirty="0">
                <a:solidFill>
                  <a:srgbClr val="4D4D4D"/>
                </a:solidFill>
                <a:latin typeface="Times" panose="02020603050405020304" pitchFamily="18" charset="0"/>
              </a:rPr>
              <a:t>Bikes rented as per wind speed analysis</a:t>
            </a:r>
            <a:endParaRPr lang="en-US" sz="2000" b="1" dirty="0">
              <a:solidFill>
                <a:srgbClr val="4D4D4D"/>
              </a:solidFill>
              <a:latin typeface="Times"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28293" y="493633"/>
            <a:ext cx="6838950" cy="560903"/>
          </a:xfrm>
          <a:prstGeom prst="rect">
            <a:avLst/>
          </a:prstGeom>
          <a:noFill/>
          <a:ln/>
        </p:spPr>
        <p:txBody>
          <a:bodyPr wrap="none" lIns="0" tIns="0" rIns="0" bIns="0" rtlCol="0" anchor="t"/>
          <a:lstStyle/>
          <a:p>
            <a:pPr marL="0" indent="0" algn="l">
              <a:lnSpc>
                <a:spcPts val="4400"/>
              </a:lnSpc>
              <a:buNone/>
            </a:pPr>
            <a:r>
              <a:rPr lang="en-US" sz="3500" dirty="0">
                <a:solidFill>
                  <a:srgbClr val="152D47"/>
                </a:solidFill>
                <a:latin typeface="Crimson Pro Semi Bold" pitchFamily="34" charset="0"/>
                <a:ea typeface="Crimson Pro Semi Bold" pitchFamily="34" charset="-122"/>
                <a:cs typeface="Crimson Pro Semi Bold" pitchFamily="34" charset="-120"/>
              </a:rPr>
              <a:t>Pivot Table Analysis: Hourly Patterns</a:t>
            </a:r>
            <a:endParaRPr lang="en-US" sz="3500" dirty="0"/>
          </a:p>
        </p:txBody>
      </p:sp>
      <p:sp>
        <p:nvSpPr>
          <p:cNvPr id="3" name="Text 1"/>
          <p:cNvSpPr/>
          <p:nvPr/>
        </p:nvSpPr>
        <p:spPr>
          <a:xfrm>
            <a:off x="628293" y="1413510"/>
            <a:ext cx="13373814" cy="574358"/>
          </a:xfrm>
          <a:prstGeom prst="rect">
            <a:avLst/>
          </a:prstGeom>
          <a:noFill/>
          <a:ln/>
        </p:spPr>
        <p:txBody>
          <a:bodyPr wrap="square" lIns="0" tIns="0" rIns="0" bIns="0" rtlCol="0" anchor="t"/>
          <a:lstStyle/>
          <a:p>
            <a:pPr marL="0" indent="0" algn="l">
              <a:lnSpc>
                <a:spcPts val="2250"/>
              </a:lnSpc>
              <a:buNone/>
            </a:pPr>
            <a:r>
              <a:rPr lang="en-US" sz="1400" dirty="0">
                <a:solidFill>
                  <a:srgbClr val="4C4C4D"/>
                </a:solidFill>
                <a:latin typeface="Heebo" pitchFamily="34" charset="0"/>
                <a:ea typeface="Heebo" pitchFamily="34" charset="-122"/>
                <a:cs typeface="Heebo" pitchFamily="34" charset="-120"/>
              </a:rPr>
              <a:t>The pivot table analysis of the final dataset (New DS_2) revealed distinct hourly rental patterns that vary significantly by day of the month. Peak hours consistently emerged at 8-9 AM and 5-6 PM, indicating strong commuter demand, while weekend patterns showed more distributed activity throughout midday hours. </a:t>
            </a:r>
            <a:endParaRPr lang="en-US" sz="1400" dirty="0"/>
          </a:p>
        </p:txBody>
      </p:sp>
      <p:pic>
        <p:nvPicPr>
          <p:cNvPr id="4" name="Image 0" descr="preencoded.png"/>
          <p:cNvPicPr>
            <a:picLocks noChangeAspect="1"/>
          </p:cNvPicPr>
          <p:nvPr/>
        </p:nvPicPr>
        <p:blipFill>
          <a:blip r:embed="rId3"/>
          <a:stretch>
            <a:fillRect/>
          </a:stretch>
        </p:blipFill>
        <p:spPr>
          <a:xfrm>
            <a:off x="628293" y="2189798"/>
            <a:ext cx="13373814" cy="5156597"/>
          </a:xfrm>
          <a:prstGeom prst="rect">
            <a:avLst/>
          </a:prstGeom>
        </p:spPr>
      </p:pic>
      <p:sp>
        <p:nvSpPr>
          <p:cNvPr id="5" name="Text 2"/>
          <p:cNvSpPr/>
          <p:nvPr/>
        </p:nvSpPr>
        <p:spPr>
          <a:xfrm>
            <a:off x="628293" y="7059216"/>
            <a:ext cx="13373814" cy="287179"/>
          </a:xfrm>
          <a:prstGeom prst="rect">
            <a:avLst/>
          </a:prstGeom>
          <a:noFill/>
          <a:ln/>
        </p:spPr>
        <p:txBody>
          <a:bodyPr wrap="none" lIns="0" tIns="0" rIns="0" bIns="0" rtlCol="0" anchor="t"/>
          <a:lstStyle/>
          <a:p>
            <a:pPr marL="0" indent="0" algn="l">
              <a:lnSpc>
                <a:spcPts val="2250"/>
              </a:lnSpc>
              <a:buNone/>
            </a:pPr>
            <a:r>
              <a:rPr lang="en-US" sz="1400" dirty="0">
                <a:solidFill>
                  <a:srgbClr val="4C4C4D"/>
                </a:solidFill>
                <a:latin typeface="Heebo" pitchFamily="34" charset="0"/>
                <a:ea typeface="Heebo" pitchFamily="34" charset="-122"/>
                <a:cs typeface="Heebo" pitchFamily="34" charset="-120"/>
              </a:rPr>
              <a:t>Snap 1. </a:t>
            </a:r>
            <a:endParaRPr lang="en-US" sz="1400" dirty="0"/>
          </a:p>
        </p:txBody>
      </p:sp>
      <p:sp>
        <p:nvSpPr>
          <p:cNvPr id="6" name="Text 3"/>
          <p:cNvSpPr/>
          <p:nvPr/>
        </p:nvSpPr>
        <p:spPr>
          <a:xfrm>
            <a:off x="628293" y="7548325"/>
            <a:ext cx="13373814" cy="287179"/>
          </a:xfrm>
          <a:prstGeom prst="rect">
            <a:avLst/>
          </a:prstGeom>
          <a:noFill/>
          <a:ln/>
        </p:spPr>
        <p:txBody>
          <a:bodyPr wrap="none" lIns="0" tIns="0" rIns="0" bIns="0" rtlCol="0" anchor="t"/>
          <a:lstStyle/>
          <a:p>
            <a:pPr marL="0" indent="0" algn="l">
              <a:lnSpc>
                <a:spcPts val="2250"/>
              </a:lnSpc>
              <a:buNone/>
            </a:pPr>
            <a:r>
              <a:rPr lang="en-US" sz="1400" dirty="0">
                <a:solidFill>
                  <a:srgbClr val="4C4C4D"/>
                </a:solidFill>
                <a:latin typeface="Heebo" pitchFamily="34" charset="0"/>
                <a:ea typeface="Heebo" pitchFamily="34" charset="-122"/>
                <a:cs typeface="Heebo" pitchFamily="34" charset="-120"/>
              </a:rPr>
              <a:t>this show the high demand as explained above in the month of Jan 2011 with all temperature status.</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3895120" y="160298"/>
            <a:ext cx="5661065" cy="431125"/>
          </a:xfrm>
          <a:prstGeom prst="rect">
            <a:avLst/>
          </a:prstGeom>
          <a:noFill/>
          <a:ln/>
        </p:spPr>
        <p:txBody>
          <a:bodyPr wrap="none" lIns="0" tIns="0" rIns="0" bIns="0" rtlCol="0" anchor="t"/>
          <a:lstStyle/>
          <a:p>
            <a:pPr marL="0" indent="0">
              <a:lnSpc>
                <a:spcPts val="3350"/>
              </a:lnSpc>
              <a:buNone/>
            </a:pPr>
            <a:r>
              <a:rPr lang="en-US" sz="2800" dirty="0">
                <a:solidFill>
                  <a:srgbClr val="152D47"/>
                </a:solidFill>
                <a:latin typeface="Crimson Pro Semi Bold" pitchFamily="34" charset="0"/>
                <a:ea typeface="Crimson Pro Semi Bold" pitchFamily="34" charset="-122"/>
                <a:cs typeface="Crimson Pro Semi Bold" pitchFamily="34" charset="-120"/>
              </a:rPr>
              <a:t>Temperature &amp; Weather Status Insights</a:t>
            </a:r>
            <a:endParaRPr lang="en-US" sz="2800" dirty="0"/>
          </a:p>
        </p:txBody>
      </p:sp>
      <p:pic>
        <p:nvPicPr>
          <p:cNvPr id="3" name="Image 0" descr="preencoded.png"/>
          <p:cNvPicPr>
            <a:picLocks noChangeAspect="1"/>
          </p:cNvPicPr>
          <p:nvPr/>
        </p:nvPicPr>
        <p:blipFill>
          <a:blip r:embed="rId3"/>
          <a:stretch>
            <a:fillRect/>
          </a:stretch>
        </p:blipFill>
        <p:spPr>
          <a:xfrm>
            <a:off x="307401" y="1152834"/>
            <a:ext cx="3108062" cy="927262"/>
          </a:xfrm>
          <a:prstGeom prst="rect">
            <a:avLst/>
          </a:prstGeom>
        </p:spPr>
      </p:pic>
      <p:pic>
        <p:nvPicPr>
          <p:cNvPr id="4" name="Image 1" descr="preencoded.png"/>
          <p:cNvPicPr>
            <a:picLocks noChangeAspect="1"/>
          </p:cNvPicPr>
          <p:nvPr/>
        </p:nvPicPr>
        <p:blipFill>
          <a:blip r:embed="rId4"/>
          <a:stretch>
            <a:fillRect/>
          </a:stretch>
        </p:blipFill>
        <p:spPr>
          <a:xfrm>
            <a:off x="3542994" y="1155263"/>
            <a:ext cx="2798656" cy="944527"/>
          </a:xfrm>
          <a:prstGeom prst="rect">
            <a:avLst/>
          </a:prstGeom>
        </p:spPr>
      </p:pic>
      <p:pic>
        <p:nvPicPr>
          <p:cNvPr id="5" name="Image 2" descr="preencoded.png"/>
          <p:cNvPicPr>
            <a:picLocks noChangeAspect="1"/>
          </p:cNvPicPr>
          <p:nvPr/>
        </p:nvPicPr>
        <p:blipFill>
          <a:blip r:embed="rId5"/>
          <a:stretch>
            <a:fillRect/>
          </a:stretch>
        </p:blipFill>
        <p:spPr>
          <a:xfrm>
            <a:off x="307401" y="2278592"/>
            <a:ext cx="6418252" cy="2849618"/>
          </a:xfrm>
          <a:prstGeom prst="rect">
            <a:avLst/>
          </a:prstGeom>
        </p:spPr>
      </p:pic>
      <p:sp>
        <p:nvSpPr>
          <p:cNvPr id="6" name="Text 1"/>
          <p:cNvSpPr/>
          <p:nvPr/>
        </p:nvSpPr>
        <p:spPr>
          <a:xfrm>
            <a:off x="572095" y="5255181"/>
            <a:ext cx="7265908" cy="220742"/>
          </a:xfrm>
          <a:prstGeom prst="rect">
            <a:avLst/>
          </a:prstGeom>
          <a:noFill/>
          <a:ln/>
        </p:spPr>
        <p:txBody>
          <a:bodyPr wrap="none" lIns="0" tIns="0" rIns="0" bIns="0" rtlCol="0" anchor="t"/>
          <a:lstStyle/>
          <a:p>
            <a:pPr marL="0" indent="0" algn="l">
              <a:lnSpc>
                <a:spcPts val="1700"/>
              </a:lnSpc>
              <a:buNone/>
            </a:pPr>
            <a:endParaRPr lang="en-US" sz="1050" dirty="0"/>
          </a:p>
        </p:txBody>
      </p:sp>
      <p:pic>
        <p:nvPicPr>
          <p:cNvPr id="7" name="Image 3" descr="preencoded.png"/>
          <p:cNvPicPr>
            <a:picLocks noChangeAspect="1"/>
          </p:cNvPicPr>
          <p:nvPr/>
        </p:nvPicPr>
        <p:blipFill>
          <a:blip r:embed="rId6"/>
          <a:stretch>
            <a:fillRect/>
          </a:stretch>
        </p:blipFill>
        <p:spPr>
          <a:xfrm>
            <a:off x="992633" y="5227578"/>
            <a:ext cx="2448399" cy="2731604"/>
          </a:xfrm>
          <a:prstGeom prst="rect">
            <a:avLst/>
          </a:prstGeom>
        </p:spPr>
      </p:pic>
      <p:sp>
        <p:nvSpPr>
          <p:cNvPr id="8" name="Text 2"/>
          <p:cNvSpPr/>
          <p:nvPr/>
        </p:nvSpPr>
        <p:spPr>
          <a:xfrm>
            <a:off x="572095" y="8213408"/>
            <a:ext cx="7265908" cy="220742"/>
          </a:xfrm>
          <a:prstGeom prst="rect">
            <a:avLst/>
          </a:prstGeom>
          <a:noFill/>
          <a:ln/>
        </p:spPr>
        <p:txBody>
          <a:bodyPr wrap="none" lIns="0" tIns="0" rIns="0" bIns="0" rtlCol="0" anchor="t"/>
          <a:lstStyle/>
          <a:p>
            <a:pPr marL="0" indent="0" algn="l">
              <a:lnSpc>
                <a:spcPts val="1700"/>
              </a:lnSpc>
              <a:buNone/>
            </a:pPr>
            <a:endParaRPr lang="en-US" sz="1050" dirty="0"/>
          </a:p>
        </p:txBody>
      </p:sp>
      <p:sp>
        <p:nvSpPr>
          <p:cNvPr id="9" name="Text 3"/>
          <p:cNvSpPr/>
          <p:nvPr/>
        </p:nvSpPr>
        <p:spPr>
          <a:xfrm>
            <a:off x="8182094" y="1155262"/>
            <a:ext cx="2381632" cy="348259"/>
          </a:xfrm>
          <a:prstGeom prst="rect">
            <a:avLst/>
          </a:prstGeom>
          <a:noFill/>
          <a:ln/>
        </p:spPr>
        <p:txBody>
          <a:bodyPr wrap="none" lIns="0" tIns="0" rIns="0" bIns="0" rtlCol="0" anchor="t"/>
          <a:lstStyle/>
          <a:p>
            <a:pPr marL="0" indent="0" algn="l">
              <a:lnSpc>
                <a:spcPts val="2000"/>
              </a:lnSpc>
              <a:buNone/>
            </a:pPr>
            <a:r>
              <a:rPr lang="en-US" sz="3200" dirty="0">
                <a:solidFill>
                  <a:srgbClr val="152D47"/>
                </a:solidFill>
                <a:latin typeface="Crimson Pro Semi Bold" pitchFamily="34" charset="0"/>
                <a:ea typeface="Crimson Pro Semi Bold" pitchFamily="34" charset="-122"/>
                <a:cs typeface="Crimson Pro Semi Bold" pitchFamily="34" charset="-120"/>
              </a:rPr>
              <a:t>Weather Impact Summary</a:t>
            </a:r>
            <a:endParaRPr lang="en-US" sz="3200" dirty="0"/>
          </a:p>
        </p:txBody>
      </p:sp>
      <p:sp>
        <p:nvSpPr>
          <p:cNvPr id="10" name="Text 4"/>
          <p:cNvSpPr/>
          <p:nvPr/>
        </p:nvSpPr>
        <p:spPr>
          <a:xfrm>
            <a:off x="8182094" y="1805638"/>
            <a:ext cx="5883712" cy="220742"/>
          </a:xfrm>
          <a:prstGeom prst="rect">
            <a:avLst/>
          </a:prstGeom>
          <a:noFill/>
          <a:ln/>
        </p:spPr>
        <p:txBody>
          <a:bodyPr wrap="none" lIns="0" tIns="0" rIns="0" bIns="0" rtlCol="0" anchor="t"/>
          <a:lstStyle/>
          <a:p>
            <a:pPr marL="0" indent="0" algn="l">
              <a:lnSpc>
                <a:spcPts val="1700"/>
              </a:lnSpc>
              <a:buNone/>
            </a:pPr>
            <a:r>
              <a:rPr lang="en-US" dirty="0">
                <a:solidFill>
                  <a:srgbClr val="4C4C4D"/>
                </a:solidFill>
                <a:latin typeface="Heebo" pitchFamily="34" charset="0"/>
                <a:ea typeface="Heebo" pitchFamily="34" charset="-122"/>
                <a:cs typeface="Heebo" pitchFamily="34" charset="-120"/>
              </a:rPr>
              <a:t>The Temperature is classified in 3 forms:</a:t>
            </a:r>
            <a:endParaRPr lang="en-US" dirty="0"/>
          </a:p>
        </p:txBody>
      </p:sp>
      <p:sp>
        <p:nvSpPr>
          <p:cNvPr id="11" name="Text 5"/>
          <p:cNvSpPr/>
          <p:nvPr/>
        </p:nvSpPr>
        <p:spPr>
          <a:xfrm>
            <a:off x="8182094" y="2099790"/>
            <a:ext cx="5883712" cy="220742"/>
          </a:xfrm>
          <a:prstGeom prst="rect">
            <a:avLst/>
          </a:prstGeom>
          <a:noFill/>
          <a:ln/>
        </p:spPr>
        <p:txBody>
          <a:bodyPr wrap="none" lIns="0" tIns="0" rIns="0" bIns="0" rtlCol="0" anchor="t"/>
          <a:lstStyle/>
          <a:p>
            <a:pPr marL="342900" indent="-342900" algn="l">
              <a:lnSpc>
                <a:spcPts val="1700"/>
              </a:lnSpc>
              <a:buSzPct val="100000"/>
              <a:buFont typeface="+mj-lt"/>
              <a:buAutoNum type="arabicPeriod"/>
            </a:pPr>
            <a:r>
              <a:rPr lang="en-US" sz="1600" dirty="0">
                <a:solidFill>
                  <a:srgbClr val="4C4C4D"/>
                </a:solidFill>
                <a:latin typeface="Heebo" pitchFamily="34" charset="0"/>
                <a:ea typeface="Heebo" pitchFamily="34" charset="-122"/>
                <a:cs typeface="Heebo" pitchFamily="34" charset="-120"/>
              </a:rPr>
              <a:t>2 deg - 10 deg Celsius - Cold</a:t>
            </a:r>
            <a:endParaRPr lang="en-US" sz="1600" dirty="0"/>
          </a:p>
        </p:txBody>
      </p:sp>
      <p:sp>
        <p:nvSpPr>
          <p:cNvPr id="12" name="Text 6"/>
          <p:cNvSpPr/>
          <p:nvPr/>
        </p:nvSpPr>
        <p:spPr>
          <a:xfrm>
            <a:off x="8182094" y="2454834"/>
            <a:ext cx="5883712" cy="220742"/>
          </a:xfrm>
          <a:prstGeom prst="rect">
            <a:avLst/>
          </a:prstGeom>
          <a:noFill/>
          <a:ln/>
        </p:spPr>
        <p:txBody>
          <a:bodyPr wrap="none" lIns="0" tIns="0" rIns="0" bIns="0" rtlCol="0" anchor="t"/>
          <a:lstStyle/>
          <a:p>
            <a:pPr marL="342900" indent="-342900" algn="l">
              <a:lnSpc>
                <a:spcPts val="1700"/>
              </a:lnSpc>
              <a:buSzPct val="100000"/>
              <a:buFont typeface="+mj-lt"/>
              <a:buAutoNum type="arabicPeriod" startAt="2"/>
            </a:pPr>
            <a:r>
              <a:rPr lang="en-US" sz="1600" dirty="0">
                <a:solidFill>
                  <a:srgbClr val="4C4C4D"/>
                </a:solidFill>
                <a:latin typeface="Heebo" pitchFamily="34" charset="0"/>
                <a:ea typeface="Heebo" pitchFamily="34" charset="-122"/>
                <a:cs typeface="Heebo" pitchFamily="34" charset="-120"/>
              </a:rPr>
              <a:t>10 deg - 25 deg Celsius - Comfortable (Most Preferred)</a:t>
            </a:r>
            <a:endParaRPr lang="en-US" sz="1600" dirty="0"/>
          </a:p>
        </p:txBody>
      </p:sp>
      <p:sp>
        <p:nvSpPr>
          <p:cNvPr id="13" name="Text 7"/>
          <p:cNvSpPr/>
          <p:nvPr/>
        </p:nvSpPr>
        <p:spPr>
          <a:xfrm>
            <a:off x="8182094" y="2799321"/>
            <a:ext cx="5883712" cy="318923"/>
          </a:xfrm>
          <a:prstGeom prst="rect">
            <a:avLst/>
          </a:prstGeom>
          <a:noFill/>
          <a:ln/>
        </p:spPr>
        <p:txBody>
          <a:bodyPr wrap="none" lIns="0" tIns="0" rIns="0" bIns="0" rtlCol="0" anchor="t"/>
          <a:lstStyle/>
          <a:p>
            <a:pPr marL="342900" indent="-342900" algn="l">
              <a:lnSpc>
                <a:spcPts val="1700"/>
              </a:lnSpc>
              <a:buSzPct val="100000"/>
              <a:buFont typeface="+mj-lt"/>
              <a:buAutoNum type="arabicPeriod" startAt="3"/>
            </a:pPr>
            <a:r>
              <a:rPr lang="en-US" sz="1600" dirty="0">
                <a:solidFill>
                  <a:srgbClr val="4C4C4D"/>
                </a:solidFill>
                <a:latin typeface="Heebo" pitchFamily="34" charset="0"/>
                <a:ea typeface="Heebo" pitchFamily="34" charset="-122"/>
                <a:cs typeface="Heebo" pitchFamily="34" charset="-120"/>
              </a:rPr>
              <a:t>25 deg Celsius or more - Warm </a:t>
            </a:r>
            <a:endParaRPr lang="en-US" sz="1600" dirty="0"/>
          </a:p>
        </p:txBody>
      </p:sp>
      <p:sp>
        <p:nvSpPr>
          <p:cNvPr id="14" name="Text 8"/>
          <p:cNvSpPr/>
          <p:nvPr/>
        </p:nvSpPr>
        <p:spPr>
          <a:xfrm>
            <a:off x="8182094" y="3418610"/>
            <a:ext cx="5883712" cy="220742"/>
          </a:xfrm>
          <a:prstGeom prst="rect">
            <a:avLst/>
          </a:prstGeom>
          <a:noFill/>
          <a:ln/>
        </p:spPr>
        <p:txBody>
          <a:bodyPr wrap="none" lIns="0" tIns="0" rIns="0" bIns="0" rtlCol="0" anchor="t"/>
          <a:lstStyle/>
          <a:p>
            <a:pPr marL="0" indent="0" algn="l">
              <a:lnSpc>
                <a:spcPts val="1700"/>
              </a:lnSpc>
              <a:buNone/>
            </a:pPr>
            <a:r>
              <a:rPr lang="en-US" dirty="0">
                <a:solidFill>
                  <a:srgbClr val="4C4C4D"/>
                </a:solidFill>
                <a:latin typeface="Heebo" pitchFamily="34" charset="0"/>
                <a:ea typeface="Heebo" pitchFamily="34" charset="-122"/>
                <a:cs typeface="Heebo" pitchFamily="34" charset="-120"/>
              </a:rPr>
              <a:t>The Weather is classified in 3 forms </a:t>
            </a:r>
            <a:endParaRPr lang="en-US" dirty="0"/>
          </a:p>
        </p:txBody>
      </p:sp>
      <p:sp>
        <p:nvSpPr>
          <p:cNvPr id="15" name="Text 9"/>
          <p:cNvSpPr/>
          <p:nvPr/>
        </p:nvSpPr>
        <p:spPr>
          <a:xfrm>
            <a:off x="8182094" y="3817156"/>
            <a:ext cx="5883712" cy="220742"/>
          </a:xfrm>
          <a:prstGeom prst="rect">
            <a:avLst/>
          </a:prstGeom>
          <a:noFill/>
          <a:ln/>
        </p:spPr>
        <p:txBody>
          <a:bodyPr wrap="none" lIns="0" tIns="0" rIns="0" bIns="0" rtlCol="0" anchor="t"/>
          <a:lstStyle/>
          <a:p>
            <a:pPr marL="342900" indent="-342900" algn="l">
              <a:lnSpc>
                <a:spcPts val="1700"/>
              </a:lnSpc>
              <a:buSzPct val="100000"/>
              <a:buFont typeface="+mj-lt"/>
              <a:buAutoNum type="arabicPeriod"/>
            </a:pPr>
            <a:r>
              <a:rPr lang="en-US" sz="1600" dirty="0">
                <a:solidFill>
                  <a:srgbClr val="4C4C4D"/>
                </a:solidFill>
                <a:latin typeface="Heebo" pitchFamily="34" charset="0"/>
                <a:ea typeface="Heebo" pitchFamily="34" charset="-122"/>
                <a:cs typeface="Heebo" pitchFamily="34" charset="-120"/>
              </a:rPr>
              <a:t>Bad           2. Moderate      3. Good</a:t>
            </a:r>
            <a:endParaRPr lang="en-US" sz="1600" dirty="0"/>
          </a:p>
        </p:txBody>
      </p:sp>
      <p:sp>
        <p:nvSpPr>
          <p:cNvPr id="16" name="Text 10"/>
          <p:cNvSpPr/>
          <p:nvPr/>
        </p:nvSpPr>
        <p:spPr>
          <a:xfrm>
            <a:off x="8182094" y="3639352"/>
            <a:ext cx="5883712" cy="220742"/>
          </a:xfrm>
          <a:prstGeom prst="rect">
            <a:avLst/>
          </a:prstGeom>
          <a:noFill/>
          <a:ln/>
        </p:spPr>
        <p:txBody>
          <a:bodyPr wrap="none" lIns="0" tIns="0" rIns="0" bIns="0" rtlCol="0" anchor="t"/>
          <a:lstStyle/>
          <a:p>
            <a:pPr marL="0" indent="0" algn="l">
              <a:lnSpc>
                <a:spcPts val="1700"/>
              </a:lnSpc>
              <a:buNone/>
            </a:pPr>
            <a:endParaRPr lang="en-US" sz="1400" dirty="0"/>
          </a:p>
        </p:txBody>
      </p:sp>
      <p:sp>
        <p:nvSpPr>
          <p:cNvPr id="17" name="Text 11"/>
          <p:cNvSpPr/>
          <p:nvPr/>
        </p:nvSpPr>
        <p:spPr>
          <a:xfrm>
            <a:off x="8182094" y="4559005"/>
            <a:ext cx="5883712" cy="696175"/>
          </a:xfrm>
          <a:prstGeom prst="rect">
            <a:avLst/>
          </a:prstGeom>
          <a:noFill/>
          <a:ln/>
        </p:spPr>
        <p:txBody>
          <a:bodyPr wrap="square" lIns="0" tIns="0" rIns="0" bIns="0" rtlCol="0" anchor="t"/>
          <a:lstStyle/>
          <a:p>
            <a:pPr marL="0" indent="0" algn="l">
              <a:lnSpc>
                <a:spcPts val="1700"/>
              </a:lnSpc>
              <a:buNone/>
            </a:pPr>
            <a:r>
              <a:rPr lang="en-US" sz="1600" dirty="0">
                <a:solidFill>
                  <a:srgbClr val="4C4C4D"/>
                </a:solidFill>
                <a:latin typeface="Heebo" pitchFamily="34" charset="0"/>
                <a:ea typeface="Heebo" pitchFamily="34" charset="-122"/>
                <a:cs typeface="Heebo" pitchFamily="34" charset="-120"/>
              </a:rPr>
              <a:t>the above classification serves an efficient way for analyzing the count of bikes rented for and at what condition as per the slicer adjustments</a:t>
            </a:r>
            <a:endParaRPr lang="en-US" sz="1600" dirty="0"/>
          </a:p>
        </p:txBody>
      </p:sp>
      <p:sp>
        <p:nvSpPr>
          <p:cNvPr id="18" name="Text 12"/>
          <p:cNvSpPr/>
          <p:nvPr/>
        </p:nvSpPr>
        <p:spPr>
          <a:xfrm>
            <a:off x="6966905" y="5857399"/>
            <a:ext cx="5883712" cy="220742"/>
          </a:xfrm>
          <a:prstGeom prst="rect">
            <a:avLst/>
          </a:prstGeom>
          <a:noFill/>
          <a:ln/>
        </p:spPr>
        <p:txBody>
          <a:bodyPr wrap="none" lIns="0" tIns="0" rIns="0" bIns="0" rtlCol="0" anchor="t"/>
          <a:lstStyle/>
          <a:p>
            <a:pPr marL="0" indent="0" algn="l">
              <a:lnSpc>
                <a:spcPts val="1700"/>
              </a:lnSpc>
              <a:buNone/>
            </a:pPr>
            <a:r>
              <a:rPr lang="en-US" sz="1600" dirty="0">
                <a:solidFill>
                  <a:srgbClr val="4C4C4D"/>
                </a:solidFill>
                <a:latin typeface="Heebo" pitchFamily="34" charset="0"/>
                <a:ea typeface="Heebo" pitchFamily="34" charset="-122"/>
                <a:cs typeface="Heebo" pitchFamily="34" charset="-120"/>
              </a:rPr>
              <a:t>Snap 2</a:t>
            </a:r>
            <a:endParaRPr lang="en-US" sz="1100" dirty="0"/>
          </a:p>
        </p:txBody>
      </p:sp>
      <p:sp>
        <p:nvSpPr>
          <p:cNvPr id="19" name="Text 13"/>
          <p:cNvSpPr/>
          <p:nvPr/>
        </p:nvSpPr>
        <p:spPr>
          <a:xfrm>
            <a:off x="6966905" y="6346745"/>
            <a:ext cx="5883712" cy="1123626"/>
          </a:xfrm>
          <a:prstGeom prst="rect">
            <a:avLst/>
          </a:prstGeom>
          <a:noFill/>
          <a:ln/>
        </p:spPr>
        <p:txBody>
          <a:bodyPr wrap="square" lIns="0" tIns="0" rIns="0" bIns="0" rtlCol="0" anchor="t"/>
          <a:lstStyle/>
          <a:p>
            <a:pPr marL="0" indent="0" algn="l">
              <a:lnSpc>
                <a:spcPts val="1700"/>
              </a:lnSpc>
              <a:buNone/>
            </a:pPr>
            <a:r>
              <a:rPr lang="en-US" sz="1600" dirty="0">
                <a:solidFill>
                  <a:srgbClr val="4C4C4D"/>
                </a:solidFill>
                <a:latin typeface="Heebo" pitchFamily="34" charset="0"/>
                <a:ea typeface="Heebo" pitchFamily="34" charset="-122"/>
                <a:cs typeface="Heebo" pitchFamily="34" charset="-120"/>
              </a:rPr>
              <a:t>the snap in the left gives the data in the month of </a:t>
            </a:r>
            <a:r>
              <a:rPr lang="en-US" sz="1600" b="1" dirty="0">
                <a:solidFill>
                  <a:srgbClr val="4C4C4D"/>
                </a:solidFill>
                <a:latin typeface="Heebo" pitchFamily="34" charset="0"/>
                <a:ea typeface="Heebo" pitchFamily="34" charset="-122"/>
                <a:cs typeface="Heebo" pitchFamily="34" charset="-120"/>
              </a:rPr>
              <a:t>Jan 2011</a:t>
            </a:r>
            <a:r>
              <a:rPr lang="en-US" sz="1600" dirty="0">
                <a:solidFill>
                  <a:srgbClr val="4C4C4D"/>
                </a:solidFill>
                <a:latin typeface="Heebo" pitchFamily="34" charset="0"/>
                <a:ea typeface="Heebo" pitchFamily="34" charset="-122"/>
                <a:cs typeface="Heebo" pitchFamily="34" charset="-120"/>
              </a:rPr>
              <a:t> under </a:t>
            </a:r>
            <a:r>
              <a:rPr lang="en-US" sz="1600" b="1" dirty="0">
                <a:solidFill>
                  <a:srgbClr val="4C4C4D"/>
                </a:solidFill>
                <a:latin typeface="Heebo" pitchFamily="34" charset="0"/>
                <a:ea typeface="Heebo" pitchFamily="34" charset="-122"/>
                <a:cs typeface="Heebo" pitchFamily="34" charset="-120"/>
              </a:rPr>
              <a:t>moderate</a:t>
            </a:r>
            <a:r>
              <a:rPr lang="en-US" sz="1600" dirty="0">
                <a:solidFill>
                  <a:srgbClr val="4C4C4D"/>
                </a:solidFill>
                <a:latin typeface="Heebo" pitchFamily="34" charset="0"/>
                <a:ea typeface="Heebo" pitchFamily="34" charset="-122"/>
                <a:cs typeface="Heebo" pitchFamily="34" charset="-120"/>
              </a:rPr>
              <a:t> weather condition when temperature was </a:t>
            </a:r>
            <a:r>
              <a:rPr lang="en-US" sz="1600" b="1" dirty="0">
                <a:solidFill>
                  <a:srgbClr val="4C4C4D"/>
                </a:solidFill>
                <a:latin typeface="Heebo" pitchFamily="34" charset="0"/>
                <a:ea typeface="Heebo" pitchFamily="34" charset="-122"/>
                <a:cs typeface="Heebo" pitchFamily="34" charset="-120"/>
              </a:rPr>
              <a:t>comfortable</a:t>
            </a:r>
            <a:r>
              <a:rPr lang="en-US" sz="1600" dirty="0">
                <a:solidFill>
                  <a:srgbClr val="4C4C4D"/>
                </a:solidFill>
                <a:latin typeface="Heebo" pitchFamily="34" charset="0"/>
                <a:ea typeface="Heebo" pitchFamily="34" charset="-122"/>
                <a:cs typeface="Heebo" pitchFamily="34" charset="-120"/>
              </a:rPr>
              <a:t> the count was peak at </a:t>
            </a:r>
            <a:r>
              <a:rPr lang="en-US" sz="1600" b="1" dirty="0">
                <a:solidFill>
                  <a:srgbClr val="4C4C4D"/>
                </a:solidFill>
                <a:latin typeface="Heebo" pitchFamily="34" charset="0"/>
                <a:ea typeface="Heebo" pitchFamily="34" charset="-122"/>
                <a:cs typeface="Heebo" pitchFamily="34" charset="-120"/>
              </a:rPr>
              <a:t>8:00 AM</a:t>
            </a:r>
            <a:r>
              <a:rPr lang="en-US" sz="1600" dirty="0">
                <a:solidFill>
                  <a:srgbClr val="4C4C4D"/>
                </a:solidFill>
                <a:latin typeface="Heebo" pitchFamily="34" charset="0"/>
                <a:ea typeface="Heebo" pitchFamily="34" charset="-122"/>
                <a:cs typeface="Heebo" pitchFamily="34" charset="-120"/>
              </a:rPr>
              <a:t> with highest count during </a:t>
            </a:r>
            <a:r>
              <a:rPr lang="en-US" sz="1600" b="1" dirty="0">
                <a:solidFill>
                  <a:srgbClr val="4C4C4D"/>
                </a:solidFill>
                <a:latin typeface="Heebo" pitchFamily="34" charset="0"/>
                <a:ea typeface="Heebo" pitchFamily="34" charset="-122"/>
                <a:cs typeface="Heebo" pitchFamily="34" charset="-120"/>
              </a:rPr>
              <a:t>low</a:t>
            </a:r>
            <a:r>
              <a:rPr lang="en-US" sz="1600" dirty="0">
                <a:solidFill>
                  <a:srgbClr val="4C4C4D"/>
                </a:solidFill>
                <a:latin typeface="Heebo" pitchFamily="34" charset="0"/>
                <a:ea typeface="Heebo" pitchFamily="34" charset="-122"/>
                <a:cs typeface="Heebo" pitchFamily="34" charset="-120"/>
              </a:rPr>
              <a:t> windspeed</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5190" y="1175028"/>
            <a:ext cx="7263408" cy="713184"/>
          </a:xfrm>
          <a:prstGeom prst="rect">
            <a:avLst/>
          </a:prstGeom>
          <a:noFill/>
          <a:ln/>
        </p:spPr>
        <p:txBody>
          <a:bodyPr wrap="none" lIns="0" tIns="0" rIns="0" bIns="0" rtlCol="0" anchor="t"/>
          <a:lstStyle/>
          <a:p>
            <a:pPr marL="0" indent="0" algn="l">
              <a:lnSpc>
                <a:spcPts val="5600"/>
              </a:lnSpc>
              <a:buNone/>
            </a:pPr>
            <a:r>
              <a:rPr lang="en-US" sz="4450" dirty="0">
                <a:solidFill>
                  <a:srgbClr val="152D47"/>
                </a:solidFill>
                <a:latin typeface="Crimson Pro Semi Bold" pitchFamily="34" charset="0"/>
                <a:ea typeface="Crimson Pro Semi Bold" pitchFamily="34" charset="-122"/>
                <a:cs typeface="Crimson Pro Semi Bold" pitchFamily="34" charset="-120"/>
              </a:rPr>
              <a:t>Monthly Performance Analysis</a:t>
            </a:r>
            <a:endParaRPr lang="en-US" sz="4450" dirty="0"/>
          </a:p>
        </p:txBody>
      </p:sp>
      <p:sp>
        <p:nvSpPr>
          <p:cNvPr id="4" name="Text 1"/>
          <p:cNvSpPr/>
          <p:nvPr/>
        </p:nvSpPr>
        <p:spPr>
          <a:xfrm>
            <a:off x="6285190" y="2230517"/>
            <a:ext cx="7546419" cy="1460659"/>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Month-wise analysis unveiled strong seasonal variations in rental volumes, with week 3 and week 5 of the month as peak. The data integration process enabled comprehensive tracking of how weekly environmental patterns influence customer behavior. illustrated in Snap 3</a:t>
            </a:r>
            <a:endParaRPr lang="en-US" sz="1750" dirty="0"/>
          </a:p>
        </p:txBody>
      </p:sp>
      <p:sp>
        <p:nvSpPr>
          <p:cNvPr id="5" name="Text 2"/>
          <p:cNvSpPr/>
          <p:nvPr/>
        </p:nvSpPr>
        <p:spPr>
          <a:xfrm>
            <a:off x="6285190" y="4061936"/>
            <a:ext cx="3630573" cy="753189"/>
          </a:xfrm>
          <a:prstGeom prst="rect">
            <a:avLst/>
          </a:prstGeom>
          <a:noFill/>
          <a:ln/>
        </p:spPr>
        <p:txBody>
          <a:bodyPr wrap="none" lIns="0" tIns="0" rIns="0" bIns="0" rtlCol="0" anchor="t"/>
          <a:lstStyle/>
          <a:p>
            <a:pPr marL="0" indent="0" algn="ctr">
              <a:lnSpc>
                <a:spcPts val="5900"/>
              </a:lnSpc>
              <a:buNone/>
            </a:pPr>
            <a:r>
              <a:rPr lang="en-US" sz="5900" dirty="0">
                <a:solidFill>
                  <a:srgbClr val="4C4C4D"/>
                </a:solidFill>
                <a:latin typeface="Crimson Pro Semi Bold" pitchFamily="34" charset="0"/>
                <a:ea typeface="Crimson Pro Semi Bold" pitchFamily="34" charset="-122"/>
                <a:cs typeface="Crimson Pro Semi Bold" pitchFamily="34" charset="-120"/>
              </a:rPr>
              <a:t>2515</a:t>
            </a:r>
            <a:endParaRPr lang="en-US" sz="5900" dirty="0"/>
          </a:p>
        </p:txBody>
      </p:sp>
      <p:sp>
        <p:nvSpPr>
          <p:cNvPr id="6" name="Text 3"/>
          <p:cNvSpPr/>
          <p:nvPr/>
        </p:nvSpPr>
        <p:spPr>
          <a:xfrm>
            <a:off x="6673929" y="5100280"/>
            <a:ext cx="2852976" cy="356592"/>
          </a:xfrm>
          <a:prstGeom prst="rect">
            <a:avLst/>
          </a:prstGeom>
          <a:noFill/>
          <a:ln/>
        </p:spPr>
        <p:txBody>
          <a:bodyPr wrap="none" lIns="0" tIns="0" rIns="0" bIns="0" rtlCol="0" anchor="t"/>
          <a:lstStyle/>
          <a:p>
            <a:pPr marL="0" indent="0" algn="ctr">
              <a:lnSpc>
                <a:spcPts val="2800"/>
              </a:lnSpc>
              <a:buNone/>
            </a:pPr>
            <a:r>
              <a:rPr lang="en-US" sz="2200" dirty="0">
                <a:solidFill>
                  <a:srgbClr val="4C4C4D"/>
                </a:solidFill>
                <a:latin typeface="Crimson Pro Semi Bold" pitchFamily="34" charset="0"/>
                <a:ea typeface="Crimson Pro Semi Bold" pitchFamily="34" charset="-122"/>
                <a:cs typeface="Crimson Pro Semi Bold" pitchFamily="34" charset="-120"/>
              </a:rPr>
              <a:t>5th </a:t>
            </a:r>
            <a:r>
              <a:rPr lang="en-US" sz="2000" dirty="0">
                <a:solidFill>
                  <a:srgbClr val="4C4C4D"/>
                </a:solidFill>
                <a:latin typeface="Crimson Pro Semi Bold" pitchFamily="34" charset="0"/>
                <a:ea typeface="Crimson Pro Semi Bold" pitchFamily="34" charset="-122"/>
                <a:cs typeface="Crimson Pro Semi Bold" pitchFamily="34" charset="-120"/>
              </a:rPr>
              <a:t>Week</a:t>
            </a:r>
            <a:r>
              <a:rPr lang="en-US" sz="2200" dirty="0">
                <a:solidFill>
                  <a:srgbClr val="4C4C4D"/>
                </a:solidFill>
                <a:latin typeface="Crimson Pro Semi Bold" pitchFamily="34" charset="0"/>
                <a:ea typeface="Crimson Pro Semi Bold" pitchFamily="34" charset="-122"/>
                <a:cs typeface="Crimson Pro Semi Bold" pitchFamily="34" charset="-120"/>
              </a:rPr>
              <a:t> Peak</a:t>
            </a:r>
            <a:endParaRPr lang="en-US" sz="2200" dirty="0"/>
          </a:p>
        </p:txBody>
      </p:sp>
      <p:sp>
        <p:nvSpPr>
          <p:cNvPr id="7" name="Text 4"/>
          <p:cNvSpPr/>
          <p:nvPr/>
        </p:nvSpPr>
        <p:spPr>
          <a:xfrm>
            <a:off x="6285190" y="5593794"/>
            <a:ext cx="3630573" cy="1460659"/>
          </a:xfrm>
          <a:prstGeom prst="rect">
            <a:avLst/>
          </a:prstGeom>
          <a:noFill/>
          <a:ln/>
        </p:spPr>
        <p:txBody>
          <a:bodyPr wrap="squar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Highest rental volume, optimal weather conditions align with increased outdoor activity. As per the above criteria for Snap 2.</a:t>
            </a:r>
            <a:endParaRPr lang="en-US" sz="1750" dirty="0"/>
          </a:p>
        </p:txBody>
      </p:sp>
      <p:sp>
        <p:nvSpPr>
          <p:cNvPr id="8" name="Text 5"/>
          <p:cNvSpPr/>
          <p:nvPr/>
        </p:nvSpPr>
        <p:spPr>
          <a:xfrm>
            <a:off x="10201037" y="4061936"/>
            <a:ext cx="3630573" cy="753189"/>
          </a:xfrm>
          <a:prstGeom prst="rect">
            <a:avLst/>
          </a:prstGeom>
          <a:noFill/>
          <a:ln/>
        </p:spPr>
        <p:txBody>
          <a:bodyPr wrap="none" lIns="0" tIns="0" rIns="0" bIns="0" rtlCol="0" anchor="t"/>
          <a:lstStyle/>
          <a:p>
            <a:pPr marL="0" indent="0" algn="ctr">
              <a:lnSpc>
                <a:spcPts val="5900"/>
              </a:lnSpc>
              <a:buNone/>
            </a:pPr>
            <a:r>
              <a:rPr lang="en-US" sz="5900" dirty="0">
                <a:solidFill>
                  <a:srgbClr val="4C4C4D"/>
                </a:solidFill>
                <a:latin typeface="Crimson Pro Semi Bold" pitchFamily="34" charset="0"/>
                <a:ea typeface="Crimson Pro Semi Bold" pitchFamily="34" charset="-122"/>
                <a:cs typeface="Crimson Pro Semi Bold" pitchFamily="34" charset="-120"/>
              </a:rPr>
              <a:t>1130</a:t>
            </a:r>
            <a:endParaRPr lang="en-US" sz="5900" dirty="0"/>
          </a:p>
        </p:txBody>
      </p:sp>
      <p:sp>
        <p:nvSpPr>
          <p:cNvPr id="9" name="Text 6"/>
          <p:cNvSpPr/>
          <p:nvPr/>
        </p:nvSpPr>
        <p:spPr>
          <a:xfrm>
            <a:off x="10589776" y="5100280"/>
            <a:ext cx="2852976" cy="356592"/>
          </a:xfrm>
          <a:prstGeom prst="rect">
            <a:avLst/>
          </a:prstGeom>
          <a:noFill/>
          <a:ln/>
        </p:spPr>
        <p:txBody>
          <a:bodyPr wrap="none" lIns="0" tIns="0" rIns="0" bIns="0" rtlCol="0" anchor="t"/>
          <a:lstStyle/>
          <a:p>
            <a:pPr marL="0" indent="0" algn="ctr">
              <a:lnSpc>
                <a:spcPts val="2800"/>
              </a:lnSpc>
              <a:buNone/>
            </a:pPr>
            <a:r>
              <a:rPr lang="en-US" sz="2200" dirty="0">
                <a:solidFill>
                  <a:srgbClr val="4C4C4D"/>
                </a:solidFill>
                <a:latin typeface="Crimson Pro Semi Bold" pitchFamily="34" charset="0"/>
                <a:ea typeface="Crimson Pro Semi Bold" pitchFamily="34" charset="-122"/>
                <a:cs typeface="Crimson Pro Semi Bold" pitchFamily="34" charset="-120"/>
              </a:rPr>
              <a:t>1st Week </a:t>
            </a:r>
            <a:r>
              <a:rPr lang="en-US" sz="2000" dirty="0">
                <a:solidFill>
                  <a:srgbClr val="4C4C4D"/>
                </a:solidFill>
                <a:latin typeface="Crimson Pro Semi Bold" pitchFamily="34" charset="0"/>
                <a:ea typeface="Crimson Pro Semi Bold" pitchFamily="34" charset="-122"/>
                <a:cs typeface="Crimson Pro Semi Bold" pitchFamily="34" charset="-120"/>
              </a:rPr>
              <a:t>Lowest</a:t>
            </a:r>
            <a:endParaRPr lang="en-US" sz="2200" dirty="0"/>
          </a:p>
        </p:txBody>
      </p:sp>
      <p:sp>
        <p:nvSpPr>
          <p:cNvPr id="10" name="Text 7"/>
          <p:cNvSpPr/>
          <p:nvPr/>
        </p:nvSpPr>
        <p:spPr>
          <a:xfrm>
            <a:off x="10201037" y="5593794"/>
            <a:ext cx="3630573" cy="1460659"/>
          </a:xfrm>
          <a:prstGeom prst="rect">
            <a:avLst/>
          </a:prstGeom>
          <a:noFill/>
          <a:ln/>
        </p:spPr>
        <p:txBody>
          <a:bodyPr wrap="square" lIns="0" tIns="0" rIns="0" bIns="0" rtlCol="0" anchor="t"/>
          <a:lstStyle/>
          <a:p>
            <a:pPr marL="0" indent="0" algn="ctr">
              <a:lnSpc>
                <a:spcPts val="2850"/>
              </a:lnSpc>
              <a:buNone/>
            </a:pPr>
            <a:r>
              <a:rPr lang="en-US" dirty="0">
                <a:solidFill>
                  <a:srgbClr val="4C4C4D"/>
                </a:solidFill>
                <a:latin typeface="Heebo" pitchFamily="34" charset="0"/>
                <a:ea typeface="Heebo" pitchFamily="34" charset="-122"/>
                <a:cs typeface="Heebo" pitchFamily="34" charset="-120"/>
              </a:rPr>
              <a:t>Lowest rental volume due to public holidays major customers would be at their home celebrating the new year and associated oc</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4037" y="708422"/>
            <a:ext cx="12902327" cy="5670828"/>
          </a:xfrm>
          <a:prstGeom prst="rect">
            <a:avLst/>
          </a:prstGeom>
        </p:spPr>
      </p:pic>
      <p:sp>
        <p:nvSpPr>
          <p:cNvPr id="3" name="Text 0"/>
          <p:cNvSpPr/>
          <p:nvPr/>
        </p:nvSpPr>
        <p:spPr>
          <a:xfrm>
            <a:off x="6314342" y="6641250"/>
            <a:ext cx="6172200" cy="771525"/>
          </a:xfrm>
          <a:prstGeom prst="rect">
            <a:avLst/>
          </a:prstGeom>
          <a:noFill/>
          <a:ln/>
        </p:spPr>
        <p:txBody>
          <a:bodyPr wrap="none" lIns="0" tIns="0" rIns="0" bIns="0" rtlCol="0" anchor="t"/>
          <a:lstStyle/>
          <a:p>
            <a:pPr marL="0" indent="0" algn="l">
              <a:lnSpc>
                <a:spcPts val="6050"/>
              </a:lnSpc>
              <a:buNone/>
            </a:pPr>
            <a:r>
              <a:rPr lang="en-US" sz="3600" dirty="0">
                <a:solidFill>
                  <a:srgbClr val="152D47"/>
                </a:solidFill>
                <a:latin typeface="Crimson Pro Semi Bold" pitchFamily="34" charset="0"/>
                <a:ea typeface="Crimson Pro Semi Bold" pitchFamily="34" charset="-122"/>
                <a:cs typeface="Crimson Pro Semi Bold" pitchFamily="34" charset="-120"/>
              </a:rPr>
              <a:t>Snap 3</a:t>
            </a:r>
            <a:endParaRPr lang="en-US" sz="3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72095" y="813673"/>
            <a:ext cx="4825008" cy="503873"/>
          </a:xfrm>
          <a:prstGeom prst="rect">
            <a:avLst/>
          </a:prstGeom>
          <a:noFill/>
          <a:ln/>
        </p:spPr>
        <p:txBody>
          <a:bodyPr wrap="none" lIns="0" tIns="0" rIns="0" bIns="0" rtlCol="0" anchor="t"/>
          <a:lstStyle/>
          <a:p>
            <a:pPr marL="0" indent="0" algn="l">
              <a:lnSpc>
                <a:spcPts val="3950"/>
              </a:lnSpc>
              <a:buNone/>
            </a:pPr>
            <a:r>
              <a:rPr lang="en-US" sz="3150" dirty="0">
                <a:solidFill>
                  <a:srgbClr val="152D47"/>
                </a:solidFill>
                <a:latin typeface="Crimson Pro Semi Bold" pitchFamily="34" charset="0"/>
                <a:ea typeface="Crimson Pro Semi Bold" pitchFamily="34" charset="-122"/>
                <a:cs typeface="Crimson Pro Semi Bold" pitchFamily="34" charset="-120"/>
              </a:rPr>
              <a:t>Key Insights &amp; Data Findings</a:t>
            </a:r>
            <a:endParaRPr lang="en-US" sz="3150" dirty="0"/>
          </a:p>
        </p:txBody>
      </p:sp>
      <p:sp>
        <p:nvSpPr>
          <p:cNvPr id="3" name="Shape 1"/>
          <p:cNvSpPr/>
          <p:nvPr/>
        </p:nvSpPr>
        <p:spPr>
          <a:xfrm>
            <a:off x="572095" y="1639967"/>
            <a:ext cx="13486209" cy="974646"/>
          </a:xfrm>
          <a:prstGeom prst="roundRect">
            <a:avLst>
              <a:gd name="adj" fmla="val 2482"/>
            </a:avLst>
          </a:prstGeom>
          <a:solidFill>
            <a:srgbClr val="FFFFFF"/>
          </a:solidFill>
          <a:ln w="22860">
            <a:solidFill>
              <a:srgbClr val="D8D4D4"/>
            </a:solidFill>
            <a:prstDash val="solid"/>
          </a:ln>
        </p:spPr>
        <p:txBody>
          <a:bodyPr/>
          <a:lstStyle/>
          <a:p>
            <a:endParaRPr lang="en-US" sz="2800" dirty="0"/>
          </a:p>
        </p:txBody>
      </p:sp>
      <p:sp>
        <p:nvSpPr>
          <p:cNvPr id="4" name="Shape 2"/>
          <p:cNvSpPr/>
          <p:nvPr/>
        </p:nvSpPr>
        <p:spPr>
          <a:xfrm>
            <a:off x="594955" y="1662827"/>
            <a:ext cx="644962" cy="928926"/>
          </a:xfrm>
          <a:prstGeom prst="rect">
            <a:avLst/>
          </a:prstGeom>
          <a:solidFill>
            <a:srgbClr val="F2EEEE"/>
          </a:solidFill>
          <a:ln/>
        </p:spPr>
        <p:txBody>
          <a:bodyPr/>
          <a:lstStyle/>
          <a:p>
            <a:endParaRPr lang="en-US"/>
          </a:p>
        </p:txBody>
      </p:sp>
      <p:sp>
        <p:nvSpPr>
          <p:cNvPr id="5" name="Text 3"/>
          <p:cNvSpPr/>
          <p:nvPr/>
        </p:nvSpPr>
        <p:spPr>
          <a:xfrm>
            <a:off x="796528" y="1976080"/>
            <a:ext cx="241816" cy="302300"/>
          </a:xfrm>
          <a:prstGeom prst="rect">
            <a:avLst/>
          </a:prstGeom>
          <a:noFill/>
          <a:ln/>
        </p:spPr>
        <p:txBody>
          <a:bodyPr wrap="none" lIns="0" tIns="0" rIns="0" bIns="0" rtlCol="0" anchor="t"/>
          <a:lstStyle/>
          <a:p>
            <a:pPr marL="0" indent="0" algn="l">
              <a:lnSpc>
                <a:spcPts val="19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1</a:t>
            </a:r>
            <a:endParaRPr lang="en-US" sz="1900" dirty="0"/>
          </a:p>
        </p:txBody>
      </p:sp>
      <p:sp>
        <p:nvSpPr>
          <p:cNvPr id="6" name="Text 4"/>
          <p:cNvSpPr/>
          <p:nvPr/>
        </p:nvSpPr>
        <p:spPr>
          <a:xfrm>
            <a:off x="1401128" y="1824038"/>
            <a:ext cx="2424232" cy="251936"/>
          </a:xfrm>
          <a:prstGeom prst="rect">
            <a:avLst/>
          </a:prstGeom>
          <a:noFill/>
          <a:ln/>
        </p:spPr>
        <p:txBody>
          <a:bodyPr wrap="none" lIns="0" tIns="0" rIns="0" bIns="0" rtlCol="0" anchor="t"/>
          <a:lstStyle/>
          <a:p>
            <a:pPr marL="0" indent="0" algn="l">
              <a:lnSpc>
                <a:spcPts val="1950"/>
              </a:lnSpc>
              <a:buNone/>
            </a:pPr>
            <a:r>
              <a:rPr lang="en-US" sz="1500" dirty="0">
                <a:solidFill>
                  <a:srgbClr val="4C4C4D"/>
                </a:solidFill>
                <a:latin typeface="Crimson Pro Semi Bold" pitchFamily="34" charset="0"/>
                <a:ea typeface="Crimson Pro Semi Bold" pitchFamily="34" charset="-122"/>
                <a:cs typeface="Crimson Pro Semi Bold" pitchFamily="34" charset="-120"/>
              </a:rPr>
              <a:t>Environmental </a:t>
            </a:r>
            <a:r>
              <a:rPr lang="en-US" sz="1550" dirty="0">
                <a:solidFill>
                  <a:srgbClr val="4C4C4D"/>
                </a:solidFill>
                <a:latin typeface="Crimson Pro Semi Bold" pitchFamily="34" charset="0"/>
                <a:ea typeface="Crimson Pro Semi Bold" pitchFamily="34" charset="-122"/>
                <a:cs typeface="Crimson Pro Semi Bold" pitchFamily="34" charset="-120"/>
              </a:rPr>
              <a:t>Optimization</a:t>
            </a:r>
            <a:endParaRPr lang="en-US" sz="1550" dirty="0"/>
          </a:p>
        </p:txBody>
      </p:sp>
      <p:sp>
        <p:nvSpPr>
          <p:cNvPr id="7" name="Text 5"/>
          <p:cNvSpPr/>
          <p:nvPr/>
        </p:nvSpPr>
        <p:spPr>
          <a:xfrm>
            <a:off x="1401128" y="2172653"/>
            <a:ext cx="12634317" cy="257889"/>
          </a:xfrm>
          <a:prstGeom prst="rect">
            <a:avLst/>
          </a:prstGeom>
          <a:noFill/>
          <a:ln/>
        </p:spPr>
        <p:txBody>
          <a:bodyPr wrap="none" lIns="0" tIns="0" rIns="0" bIns="0" rtlCol="0" anchor="t"/>
          <a:lstStyle/>
          <a:p>
            <a:pPr marL="0" indent="0" algn="l">
              <a:lnSpc>
                <a:spcPts val="2000"/>
              </a:lnSpc>
              <a:buNone/>
            </a:pPr>
            <a:r>
              <a:rPr lang="en-US" sz="1250" dirty="0">
                <a:solidFill>
                  <a:srgbClr val="4C4C4D"/>
                </a:solidFill>
                <a:latin typeface="Heebo" pitchFamily="34" charset="0"/>
                <a:ea typeface="Heebo" pitchFamily="34" charset="-122"/>
                <a:cs typeface="Heebo" pitchFamily="34" charset="-120"/>
              </a:rPr>
              <a:t>Temperature range 10-25°C with medium wind speeds creates ideal rental conditions. Operations should anticipate 30% - 40% (appx) higher demand during these periods</a:t>
            </a:r>
            <a:r>
              <a:rPr lang="en-US" sz="1200" dirty="0">
                <a:solidFill>
                  <a:srgbClr val="4C4C4D"/>
                </a:solidFill>
                <a:latin typeface="Heebo" pitchFamily="34" charset="0"/>
                <a:ea typeface="Heebo" pitchFamily="34" charset="-122"/>
                <a:cs typeface="Heebo" pitchFamily="34" charset="-120"/>
              </a:rPr>
              <a:t>.</a:t>
            </a:r>
            <a:endParaRPr lang="en-US" sz="1200" dirty="0"/>
          </a:p>
        </p:txBody>
      </p:sp>
      <p:sp>
        <p:nvSpPr>
          <p:cNvPr id="8" name="Shape 6"/>
          <p:cNvSpPr/>
          <p:nvPr/>
        </p:nvSpPr>
        <p:spPr>
          <a:xfrm>
            <a:off x="572095" y="2775823"/>
            <a:ext cx="13486209" cy="974646"/>
          </a:xfrm>
          <a:prstGeom prst="roundRect">
            <a:avLst>
              <a:gd name="adj" fmla="val 2482"/>
            </a:avLst>
          </a:prstGeom>
          <a:solidFill>
            <a:srgbClr val="FFFFFF"/>
          </a:solidFill>
          <a:ln w="22860">
            <a:solidFill>
              <a:srgbClr val="D8D4D4"/>
            </a:solidFill>
            <a:prstDash val="solid"/>
          </a:ln>
        </p:spPr>
        <p:txBody>
          <a:bodyPr/>
          <a:lstStyle/>
          <a:p>
            <a:endParaRPr lang="en-US"/>
          </a:p>
        </p:txBody>
      </p:sp>
      <p:sp>
        <p:nvSpPr>
          <p:cNvPr id="9" name="Shape 7"/>
          <p:cNvSpPr/>
          <p:nvPr/>
        </p:nvSpPr>
        <p:spPr>
          <a:xfrm>
            <a:off x="594955" y="2798683"/>
            <a:ext cx="644962" cy="928926"/>
          </a:xfrm>
          <a:prstGeom prst="rect">
            <a:avLst/>
          </a:prstGeom>
          <a:solidFill>
            <a:srgbClr val="F2EEEE"/>
          </a:solidFill>
          <a:ln/>
        </p:spPr>
        <p:txBody>
          <a:bodyPr/>
          <a:lstStyle/>
          <a:p>
            <a:endParaRPr lang="en-US"/>
          </a:p>
        </p:txBody>
      </p:sp>
      <p:sp>
        <p:nvSpPr>
          <p:cNvPr id="10" name="Text 8"/>
          <p:cNvSpPr/>
          <p:nvPr/>
        </p:nvSpPr>
        <p:spPr>
          <a:xfrm>
            <a:off x="796528" y="3111937"/>
            <a:ext cx="241816" cy="302300"/>
          </a:xfrm>
          <a:prstGeom prst="rect">
            <a:avLst/>
          </a:prstGeom>
          <a:noFill/>
          <a:ln/>
        </p:spPr>
        <p:txBody>
          <a:bodyPr wrap="none" lIns="0" tIns="0" rIns="0" bIns="0" rtlCol="0" anchor="t"/>
          <a:lstStyle/>
          <a:p>
            <a:pPr marL="0" indent="0" algn="l">
              <a:lnSpc>
                <a:spcPts val="19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2</a:t>
            </a:r>
            <a:endParaRPr lang="en-US" sz="1900" dirty="0"/>
          </a:p>
        </p:txBody>
      </p:sp>
      <p:sp>
        <p:nvSpPr>
          <p:cNvPr id="11" name="Text 9"/>
          <p:cNvSpPr/>
          <p:nvPr/>
        </p:nvSpPr>
        <p:spPr>
          <a:xfrm>
            <a:off x="1401128" y="2959894"/>
            <a:ext cx="2297549" cy="251936"/>
          </a:xfrm>
          <a:prstGeom prst="rect">
            <a:avLst/>
          </a:prstGeom>
          <a:noFill/>
          <a:ln/>
        </p:spPr>
        <p:txBody>
          <a:bodyPr wrap="none" lIns="0" tIns="0" rIns="0" bIns="0" rtlCol="0" anchor="t"/>
          <a:lstStyle/>
          <a:p>
            <a:pPr marL="0" indent="0" algn="l">
              <a:lnSpc>
                <a:spcPts val="1950"/>
              </a:lnSpc>
              <a:buNone/>
            </a:pPr>
            <a:r>
              <a:rPr lang="en-US" sz="1550" dirty="0">
                <a:solidFill>
                  <a:srgbClr val="4C4C4D"/>
                </a:solidFill>
                <a:latin typeface="Crimson Pro Semi Bold" pitchFamily="34" charset="0"/>
                <a:ea typeface="Crimson Pro Semi Bold" pitchFamily="34" charset="-122"/>
                <a:cs typeface="Crimson Pro Semi Bold" pitchFamily="34" charset="-120"/>
              </a:rPr>
              <a:t>Temporal Demand </a:t>
            </a:r>
            <a:r>
              <a:rPr lang="en-US" dirty="0">
                <a:solidFill>
                  <a:srgbClr val="4C4C4D"/>
                </a:solidFill>
                <a:latin typeface="Crimson Pro Semi Bold" pitchFamily="34" charset="0"/>
                <a:ea typeface="Crimson Pro Semi Bold" pitchFamily="34" charset="-122"/>
                <a:cs typeface="Crimson Pro Semi Bold" pitchFamily="34" charset="-120"/>
              </a:rPr>
              <a:t>Patterns</a:t>
            </a:r>
            <a:endParaRPr lang="en-US" sz="1550" dirty="0"/>
          </a:p>
        </p:txBody>
      </p:sp>
      <p:sp>
        <p:nvSpPr>
          <p:cNvPr id="12" name="Text 10"/>
          <p:cNvSpPr/>
          <p:nvPr/>
        </p:nvSpPr>
        <p:spPr>
          <a:xfrm>
            <a:off x="1401128" y="3308509"/>
            <a:ext cx="12634317" cy="257889"/>
          </a:xfrm>
          <a:prstGeom prst="rect">
            <a:avLst/>
          </a:prstGeom>
          <a:noFill/>
          <a:ln/>
        </p:spPr>
        <p:txBody>
          <a:bodyPr wrap="none" lIns="0" tIns="0" rIns="0" bIns="0" rtlCol="0" anchor="t"/>
          <a:lstStyle/>
          <a:p>
            <a:pPr marL="0" indent="0" algn="l">
              <a:lnSpc>
                <a:spcPts val="2000"/>
              </a:lnSpc>
              <a:buNone/>
            </a:pPr>
            <a:r>
              <a:rPr lang="en-US" sz="1250" dirty="0">
                <a:solidFill>
                  <a:srgbClr val="4C4C4D"/>
                </a:solidFill>
                <a:latin typeface="Heebo" pitchFamily="34" charset="0"/>
                <a:ea typeface="Heebo" pitchFamily="34" charset="-122"/>
                <a:cs typeface="Heebo" pitchFamily="34" charset="-120"/>
              </a:rPr>
              <a:t>Dual-peak daily structure (8-9 AM, 5-6 PM) accounts for 65% of weekday volume, requiring strategic fleet positioning and staffing allocation.</a:t>
            </a:r>
            <a:endParaRPr lang="en-US" sz="1250" dirty="0"/>
          </a:p>
        </p:txBody>
      </p:sp>
      <p:sp>
        <p:nvSpPr>
          <p:cNvPr id="13" name="Shape 11"/>
          <p:cNvSpPr/>
          <p:nvPr/>
        </p:nvSpPr>
        <p:spPr>
          <a:xfrm>
            <a:off x="572095" y="3911679"/>
            <a:ext cx="13486209" cy="974646"/>
          </a:xfrm>
          <a:prstGeom prst="roundRect">
            <a:avLst>
              <a:gd name="adj" fmla="val 2482"/>
            </a:avLst>
          </a:prstGeom>
          <a:solidFill>
            <a:srgbClr val="FFFFFF"/>
          </a:solidFill>
          <a:ln w="22860">
            <a:solidFill>
              <a:srgbClr val="D8D4D4"/>
            </a:solidFill>
            <a:prstDash val="solid"/>
          </a:ln>
        </p:spPr>
        <p:txBody>
          <a:bodyPr/>
          <a:lstStyle/>
          <a:p>
            <a:endParaRPr lang="en-US"/>
          </a:p>
        </p:txBody>
      </p:sp>
      <p:sp>
        <p:nvSpPr>
          <p:cNvPr id="14" name="Shape 12"/>
          <p:cNvSpPr/>
          <p:nvPr/>
        </p:nvSpPr>
        <p:spPr>
          <a:xfrm>
            <a:off x="594955" y="3934539"/>
            <a:ext cx="644962" cy="928926"/>
          </a:xfrm>
          <a:prstGeom prst="rect">
            <a:avLst/>
          </a:prstGeom>
          <a:solidFill>
            <a:srgbClr val="F2EEEE"/>
          </a:solidFill>
          <a:ln/>
        </p:spPr>
        <p:txBody>
          <a:bodyPr/>
          <a:lstStyle/>
          <a:p>
            <a:endParaRPr lang="en-US"/>
          </a:p>
        </p:txBody>
      </p:sp>
      <p:sp>
        <p:nvSpPr>
          <p:cNvPr id="15" name="Text 13"/>
          <p:cNvSpPr/>
          <p:nvPr/>
        </p:nvSpPr>
        <p:spPr>
          <a:xfrm>
            <a:off x="796528" y="4247793"/>
            <a:ext cx="241816" cy="302300"/>
          </a:xfrm>
          <a:prstGeom prst="rect">
            <a:avLst/>
          </a:prstGeom>
          <a:noFill/>
          <a:ln/>
        </p:spPr>
        <p:txBody>
          <a:bodyPr wrap="none" lIns="0" tIns="0" rIns="0" bIns="0" rtlCol="0" anchor="t"/>
          <a:lstStyle/>
          <a:p>
            <a:pPr marL="0" indent="0" algn="l">
              <a:lnSpc>
                <a:spcPts val="19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3</a:t>
            </a:r>
            <a:endParaRPr lang="en-US" sz="1900" dirty="0"/>
          </a:p>
        </p:txBody>
      </p:sp>
      <p:sp>
        <p:nvSpPr>
          <p:cNvPr id="16" name="Text 14"/>
          <p:cNvSpPr/>
          <p:nvPr/>
        </p:nvSpPr>
        <p:spPr>
          <a:xfrm>
            <a:off x="1401128" y="4095750"/>
            <a:ext cx="2015728" cy="251936"/>
          </a:xfrm>
          <a:prstGeom prst="rect">
            <a:avLst/>
          </a:prstGeom>
          <a:noFill/>
          <a:ln/>
        </p:spPr>
        <p:txBody>
          <a:bodyPr wrap="none" lIns="0" tIns="0" rIns="0" bIns="0" rtlCol="0" anchor="t"/>
          <a:lstStyle/>
          <a:p>
            <a:pPr marL="0" indent="0" algn="l">
              <a:lnSpc>
                <a:spcPts val="1950"/>
              </a:lnSpc>
              <a:buNone/>
            </a:pPr>
            <a:r>
              <a:rPr lang="en-US" sz="1550" dirty="0">
                <a:solidFill>
                  <a:srgbClr val="4C4C4D"/>
                </a:solidFill>
                <a:latin typeface="Crimson Pro Semi Bold" pitchFamily="34" charset="0"/>
                <a:ea typeface="Crimson Pro Semi Bold" pitchFamily="34" charset="-122"/>
                <a:cs typeface="Crimson Pro Semi Bold" pitchFamily="34" charset="-120"/>
              </a:rPr>
              <a:t>Weather Sensitivity</a:t>
            </a:r>
            <a:endParaRPr lang="en-US" sz="1550" dirty="0"/>
          </a:p>
        </p:txBody>
      </p:sp>
      <p:sp>
        <p:nvSpPr>
          <p:cNvPr id="17" name="Text 15"/>
          <p:cNvSpPr/>
          <p:nvPr/>
        </p:nvSpPr>
        <p:spPr>
          <a:xfrm>
            <a:off x="1401128" y="4444365"/>
            <a:ext cx="12634317" cy="257889"/>
          </a:xfrm>
          <a:prstGeom prst="rect">
            <a:avLst/>
          </a:prstGeom>
          <a:noFill/>
          <a:ln/>
        </p:spPr>
        <p:txBody>
          <a:bodyPr wrap="none" lIns="0" tIns="0" rIns="0" bIns="0" rtlCol="0" anchor="t"/>
          <a:lstStyle/>
          <a:p>
            <a:pPr marL="0" indent="0" algn="l">
              <a:lnSpc>
                <a:spcPts val="2000"/>
              </a:lnSpc>
              <a:buNone/>
            </a:pPr>
            <a:r>
              <a:rPr lang="en-US" sz="1250" dirty="0">
                <a:solidFill>
                  <a:srgbClr val="4C4C4D"/>
                </a:solidFill>
                <a:latin typeface="Heebo" pitchFamily="34" charset="0"/>
                <a:ea typeface="Heebo" pitchFamily="34" charset="-122"/>
                <a:cs typeface="Heebo" pitchFamily="34" charset="-120"/>
              </a:rPr>
              <a:t>Bad weather reduces demand by 50%, while wind speeds above 30 kmph decrease rentals by 60%. Real-time weather monitoring enables dynamic inventory management.</a:t>
            </a:r>
            <a:endParaRPr lang="en-US" sz="1250" dirty="0"/>
          </a:p>
        </p:txBody>
      </p:sp>
      <p:sp>
        <p:nvSpPr>
          <p:cNvPr id="18" name="Shape 16"/>
          <p:cNvSpPr/>
          <p:nvPr/>
        </p:nvSpPr>
        <p:spPr>
          <a:xfrm>
            <a:off x="572095" y="5047536"/>
            <a:ext cx="13486209" cy="1232535"/>
          </a:xfrm>
          <a:prstGeom prst="roundRect">
            <a:avLst>
              <a:gd name="adj" fmla="val 1963"/>
            </a:avLst>
          </a:prstGeom>
          <a:solidFill>
            <a:srgbClr val="FFFFFF"/>
          </a:solidFill>
          <a:ln w="22860">
            <a:solidFill>
              <a:srgbClr val="D8D4D4"/>
            </a:solidFill>
            <a:prstDash val="solid"/>
          </a:ln>
        </p:spPr>
        <p:txBody>
          <a:bodyPr/>
          <a:lstStyle/>
          <a:p>
            <a:endParaRPr lang="en-US"/>
          </a:p>
        </p:txBody>
      </p:sp>
      <p:sp>
        <p:nvSpPr>
          <p:cNvPr id="19" name="Shape 17"/>
          <p:cNvSpPr/>
          <p:nvPr/>
        </p:nvSpPr>
        <p:spPr>
          <a:xfrm>
            <a:off x="594955" y="5070396"/>
            <a:ext cx="644962" cy="1186815"/>
          </a:xfrm>
          <a:prstGeom prst="rect">
            <a:avLst/>
          </a:prstGeom>
          <a:solidFill>
            <a:srgbClr val="F2EEEE"/>
          </a:solidFill>
          <a:ln/>
        </p:spPr>
        <p:txBody>
          <a:bodyPr/>
          <a:lstStyle/>
          <a:p>
            <a:endParaRPr lang="en-US"/>
          </a:p>
        </p:txBody>
      </p:sp>
      <p:sp>
        <p:nvSpPr>
          <p:cNvPr id="20" name="Text 18"/>
          <p:cNvSpPr/>
          <p:nvPr/>
        </p:nvSpPr>
        <p:spPr>
          <a:xfrm>
            <a:off x="796528" y="5512594"/>
            <a:ext cx="241816" cy="302300"/>
          </a:xfrm>
          <a:prstGeom prst="rect">
            <a:avLst/>
          </a:prstGeom>
          <a:noFill/>
          <a:ln/>
        </p:spPr>
        <p:txBody>
          <a:bodyPr wrap="none" lIns="0" tIns="0" rIns="0" bIns="0" rtlCol="0" anchor="t"/>
          <a:lstStyle/>
          <a:p>
            <a:pPr marL="0" indent="0" algn="l">
              <a:lnSpc>
                <a:spcPts val="19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4</a:t>
            </a:r>
            <a:endParaRPr lang="en-US" sz="1900" dirty="0"/>
          </a:p>
        </p:txBody>
      </p:sp>
      <p:sp>
        <p:nvSpPr>
          <p:cNvPr id="21" name="Text 19"/>
          <p:cNvSpPr/>
          <p:nvPr/>
        </p:nvSpPr>
        <p:spPr>
          <a:xfrm>
            <a:off x="1401128" y="5231606"/>
            <a:ext cx="2294930" cy="251936"/>
          </a:xfrm>
          <a:prstGeom prst="rect">
            <a:avLst/>
          </a:prstGeom>
          <a:noFill/>
          <a:ln/>
        </p:spPr>
        <p:txBody>
          <a:bodyPr wrap="none" lIns="0" tIns="0" rIns="0" bIns="0" rtlCol="0" anchor="t"/>
          <a:lstStyle/>
          <a:p>
            <a:pPr marL="0" indent="0" algn="l">
              <a:lnSpc>
                <a:spcPts val="1950"/>
              </a:lnSpc>
              <a:buNone/>
            </a:pPr>
            <a:r>
              <a:rPr lang="en-US" sz="1550" dirty="0">
                <a:solidFill>
                  <a:srgbClr val="4C4C4D"/>
                </a:solidFill>
                <a:latin typeface="Crimson Pro Semi Bold" pitchFamily="34" charset="0"/>
                <a:ea typeface="Crimson Pro Semi Bold" pitchFamily="34" charset="-122"/>
                <a:cs typeface="Crimson Pro Semi Bold" pitchFamily="34" charset="-120"/>
              </a:rPr>
              <a:t>Seasonal Capacity Planning</a:t>
            </a:r>
            <a:endParaRPr lang="en-US" sz="1550" dirty="0"/>
          </a:p>
        </p:txBody>
      </p:sp>
      <p:sp>
        <p:nvSpPr>
          <p:cNvPr id="22" name="Text 20"/>
          <p:cNvSpPr/>
          <p:nvPr/>
        </p:nvSpPr>
        <p:spPr>
          <a:xfrm>
            <a:off x="1401128" y="5580221"/>
            <a:ext cx="12634317" cy="515779"/>
          </a:xfrm>
          <a:prstGeom prst="rect">
            <a:avLst/>
          </a:prstGeom>
          <a:noFill/>
          <a:ln/>
        </p:spPr>
        <p:txBody>
          <a:bodyPr wrap="square" lIns="0" tIns="0" rIns="0" bIns="0" rtlCol="0" anchor="t"/>
          <a:lstStyle/>
          <a:p>
            <a:pPr marL="0" indent="0" algn="l">
              <a:lnSpc>
                <a:spcPts val="2000"/>
              </a:lnSpc>
              <a:buNone/>
            </a:pPr>
            <a:r>
              <a:rPr lang="en-US" sz="1250" dirty="0">
                <a:solidFill>
                  <a:srgbClr val="4C4C4D"/>
                </a:solidFill>
                <a:latin typeface="Heebo" pitchFamily="34" charset="0"/>
                <a:ea typeface="Heebo" pitchFamily="34" charset="-122"/>
                <a:cs typeface="Heebo" pitchFamily="34" charset="-120"/>
              </a:rPr>
              <a:t>For each month the hourly rental sales increased and decreased. Analysis for weekdays and timeline can give us a better understanding how the city adapts for the next year bike renting.</a:t>
            </a:r>
            <a:endParaRPr lang="en-US" sz="1250" dirty="0"/>
          </a:p>
        </p:txBody>
      </p:sp>
      <p:sp>
        <p:nvSpPr>
          <p:cNvPr id="23" name="Shape 21"/>
          <p:cNvSpPr/>
          <p:nvPr/>
        </p:nvSpPr>
        <p:spPr>
          <a:xfrm>
            <a:off x="572095" y="6441281"/>
            <a:ext cx="13486209" cy="974646"/>
          </a:xfrm>
          <a:prstGeom prst="roundRect">
            <a:avLst>
              <a:gd name="adj" fmla="val 2482"/>
            </a:avLst>
          </a:prstGeom>
          <a:solidFill>
            <a:srgbClr val="FFFFFF"/>
          </a:solidFill>
          <a:ln w="22860">
            <a:solidFill>
              <a:srgbClr val="D8D4D4"/>
            </a:solidFill>
            <a:prstDash val="solid"/>
          </a:ln>
        </p:spPr>
        <p:txBody>
          <a:bodyPr/>
          <a:lstStyle/>
          <a:p>
            <a:endParaRPr lang="en-US"/>
          </a:p>
        </p:txBody>
      </p:sp>
      <p:sp>
        <p:nvSpPr>
          <p:cNvPr id="24" name="Shape 22"/>
          <p:cNvSpPr/>
          <p:nvPr/>
        </p:nvSpPr>
        <p:spPr>
          <a:xfrm>
            <a:off x="594955" y="6464141"/>
            <a:ext cx="644962" cy="928926"/>
          </a:xfrm>
          <a:prstGeom prst="rect">
            <a:avLst/>
          </a:prstGeom>
          <a:solidFill>
            <a:srgbClr val="F2EEEE"/>
          </a:solidFill>
          <a:ln/>
        </p:spPr>
        <p:txBody>
          <a:bodyPr/>
          <a:lstStyle/>
          <a:p>
            <a:endParaRPr lang="en-US"/>
          </a:p>
        </p:txBody>
      </p:sp>
      <p:sp>
        <p:nvSpPr>
          <p:cNvPr id="25" name="Text 23"/>
          <p:cNvSpPr/>
          <p:nvPr/>
        </p:nvSpPr>
        <p:spPr>
          <a:xfrm>
            <a:off x="796528" y="6777395"/>
            <a:ext cx="241816" cy="302300"/>
          </a:xfrm>
          <a:prstGeom prst="rect">
            <a:avLst/>
          </a:prstGeom>
          <a:noFill/>
          <a:ln/>
        </p:spPr>
        <p:txBody>
          <a:bodyPr wrap="none" lIns="0" tIns="0" rIns="0" bIns="0" rtlCol="0" anchor="t"/>
          <a:lstStyle/>
          <a:p>
            <a:pPr marL="0" indent="0" algn="l">
              <a:lnSpc>
                <a:spcPts val="19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5</a:t>
            </a:r>
            <a:endParaRPr lang="en-US" sz="1900" dirty="0"/>
          </a:p>
        </p:txBody>
      </p:sp>
      <p:sp>
        <p:nvSpPr>
          <p:cNvPr id="26" name="Text 24"/>
          <p:cNvSpPr/>
          <p:nvPr/>
        </p:nvSpPr>
        <p:spPr>
          <a:xfrm>
            <a:off x="1401128" y="6625352"/>
            <a:ext cx="2015728" cy="251936"/>
          </a:xfrm>
          <a:prstGeom prst="rect">
            <a:avLst/>
          </a:prstGeom>
          <a:noFill/>
          <a:ln/>
        </p:spPr>
        <p:txBody>
          <a:bodyPr wrap="none" lIns="0" tIns="0" rIns="0" bIns="0" rtlCol="0" anchor="t"/>
          <a:lstStyle/>
          <a:p>
            <a:pPr marL="0" indent="0" algn="l">
              <a:lnSpc>
                <a:spcPts val="1950"/>
              </a:lnSpc>
              <a:buNone/>
            </a:pPr>
            <a:r>
              <a:rPr lang="en-US" sz="1550" dirty="0">
                <a:solidFill>
                  <a:srgbClr val="4C4C4D"/>
                </a:solidFill>
                <a:latin typeface="Crimson Pro Semi Bold" pitchFamily="34" charset="0"/>
                <a:ea typeface="Crimson Pro Semi Bold" pitchFamily="34" charset="-122"/>
                <a:cs typeface="Crimson Pro Semi Bold" pitchFamily="34" charset="-120"/>
              </a:rPr>
              <a:t>Wind Speed Thresholds</a:t>
            </a:r>
            <a:endParaRPr lang="en-US" sz="1550" dirty="0"/>
          </a:p>
        </p:txBody>
      </p:sp>
      <p:sp>
        <p:nvSpPr>
          <p:cNvPr id="27" name="Text 25"/>
          <p:cNvSpPr/>
          <p:nvPr/>
        </p:nvSpPr>
        <p:spPr>
          <a:xfrm>
            <a:off x="1401128" y="6973967"/>
            <a:ext cx="12634317" cy="257889"/>
          </a:xfrm>
          <a:prstGeom prst="rect">
            <a:avLst/>
          </a:prstGeom>
          <a:noFill/>
          <a:ln/>
        </p:spPr>
        <p:txBody>
          <a:bodyPr wrap="none" lIns="0" tIns="0" rIns="0" bIns="0" rtlCol="0" anchor="t"/>
          <a:lstStyle/>
          <a:p>
            <a:pPr marL="0" indent="0" algn="l">
              <a:lnSpc>
                <a:spcPts val="2000"/>
              </a:lnSpc>
              <a:buNone/>
            </a:pPr>
            <a:r>
              <a:rPr lang="en-US" sz="1250" dirty="0">
                <a:solidFill>
                  <a:srgbClr val="4C4C4D"/>
                </a:solidFill>
                <a:latin typeface="Heebo" pitchFamily="34" charset="0"/>
                <a:ea typeface="Heebo" pitchFamily="34" charset="-122"/>
                <a:cs typeface="Heebo" pitchFamily="34" charset="-120"/>
              </a:rPr>
              <a:t>Customer comfort drops significantly above 30mph winds. Marketing and pricing strategies should adapt to forecasted wind conditions to optimize yield.</a:t>
            </a:r>
            <a:endParaRPr lang="en-US" sz="12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3729038"/>
            <a:ext cx="6172200" cy="771525"/>
          </a:xfrm>
          <a:prstGeom prst="rect">
            <a:avLst/>
          </a:prstGeom>
          <a:noFill/>
          <a:ln/>
        </p:spPr>
        <p:txBody>
          <a:bodyPr wrap="none" lIns="0" tIns="0" rIns="0" bIns="0" rtlCol="0" anchor="t"/>
          <a:lstStyle/>
          <a:p>
            <a:pPr marL="0" indent="0" algn="l">
              <a:lnSpc>
                <a:spcPts val="6050"/>
              </a:lnSpc>
              <a:buNone/>
            </a:pPr>
            <a:r>
              <a:rPr lang="en-US" sz="6000" dirty="0">
                <a:solidFill>
                  <a:srgbClr val="152D47"/>
                </a:solidFill>
                <a:latin typeface="Crimson Pro Semi Bold" pitchFamily="34" charset="0"/>
                <a:ea typeface="Crimson Pro Semi Bold" pitchFamily="34" charset="-122"/>
                <a:cs typeface="Crimson Pro Semi Bold" pitchFamily="34" charset="-120"/>
              </a:rPr>
              <a:t>THANK YOU</a:t>
            </a:r>
            <a:endParaRPr lang="en-US" sz="6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endParaRPr lang="en-US"/>
          </a:p>
        </p:txBody>
      </p:sp>
      <p:sp>
        <p:nvSpPr>
          <p:cNvPr id="4" name="Text 1"/>
          <p:cNvSpPr/>
          <p:nvPr/>
        </p:nvSpPr>
        <p:spPr>
          <a:xfrm>
            <a:off x="864037" y="2136696"/>
            <a:ext cx="6172200" cy="771525"/>
          </a:xfrm>
          <a:prstGeom prst="rect">
            <a:avLst/>
          </a:prstGeom>
          <a:noFill/>
          <a:ln/>
        </p:spPr>
        <p:txBody>
          <a:bodyPr wrap="none" lIns="0" tIns="0" rIns="0" bIns="0" rtlCol="0" anchor="t"/>
          <a:lstStyle/>
          <a:p>
            <a:pPr marL="0" indent="0" algn="l">
              <a:lnSpc>
                <a:spcPts val="6050"/>
              </a:lnSpc>
              <a:buNone/>
            </a:pPr>
            <a:r>
              <a:rPr lang="en-US" sz="4850" dirty="0">
                <a:solidFill>
                  <a:srgbClr val="152D47"/>
                </a:solidFill>
                <a:latin typeface="Crimson Pro Semi Bold" pitchFamily="34" charset="0"/>
                <a:ea typeface="Crimson Pro Semi Bold" pitchFamily="34" charset="-122"/>
                <a:cs typeface="Crimson Pro Semi Bold" pitchFamily="34" charset="-120"/>
              </a:rPr>
              <a:t>Project Overview</a:t>
            </a:r>
            <a:endParaRPr lang="en-US" sz="4850" dirty="0"/>
          </a:p>
        </p:txBody>
      </p:sp>
      <p:sp>
        <p:nvSpPr>
          <p:cNvPr id="5" name="Text 2"/>
          <p:cNvSpPr/>
          <p:nvPr/>
        </p:nvSpPr>
        <p:spPr>
          <a:xfrm>
            <a:off x="864037" y="3006923"/>
            <a:ext cx="3703320" cy="462796"/>
          </a:xfrm>
          <a:prstGeom prst="rect">
            <a:avLst/>
          </a:prstGeom>
          <a:noFill/>
          <a:ln/>
        </p:spPr>
        <p:txBody>
          <a:bodyPr wrap="none" lIns="0" tIns="0" rIns="0" bIns="0" rtlCol="0" anchor="t"/>
          <a:lstStyle/>
          <a:p>
            <a:pPr marL="0" indent="0" algn="l">
              <a:lnSpc>
                <a:spcPts val="3600"/>
              </a:lnSpc>
              <a:buNone/>
            </a:pPr>
            <a:r>
              <a:rPr lang="en-US" sz="2900" dirty="0">
                <a:solidFill>
                  <a:srgbClr val="152D47"/>
                </a:solidFill>
                <a:latin typeface="Crimson Pro Semi Bold" pitchFamily="34" charset="0"/>
                <a:ea typeface="Crimson Pro Semi Bold" pitchFamily="34" charset="-122"/>
                <a:cs typeface="Crimson Pro Semi Bold" pitchFamily="34" charset="-120"/>
              </a:rPr>
              <a:t>Executive Summary</a:t>
            </a:r>
            <a:endParaRPr lang="en-US" sz="2900" dirty="0"/>
          </a:p>
        </p:txBody>
      </p:sp>
      <p:sp>
        <p:nvSpPr>
          <p:cNvPr id="6" name="Text 3"/>
          <p:cNvSpPr/>
          <p:nvPr/>
        </p:nvSpPr>
        <p:spPr>
          <a:xfrm>
            <a:off x="864037" y="3840004"/>
            <a:ext cx="12902327" cy="1185148"/>
          </a:xfrm>
          <a:prstGeom prst="rect">
            <a:avLst/>
          </a:prstGeom>
          <a:noFill/>
          <a:ln/>
        </p:spPr>
        <p:txBody>
          <a:bodyPr wrap="square" lIns="0" tIns="0" rIns="0" bIns="0" rtlCol="0" anchor="t"/>
          <a:lstStyle/>
          <a:p>
            <a:pPr marL="0" indent="0" algn="l">
              <a:lnSpc>
                <a:spcPts val="3100"/>
              </a:lnSpc>
              <a:buNone/>
            </a:pPr>
            <a:r>
              <a:rPr lang="en-US" sz="1900" dirty="0">
                <a:solidFill>
                  <a:srgbClr val="4C4C4D"/>
                </a:solidFill>
                <a:latin typeface="Heebo" pitchFamily="34" charset="0"/>
                <a:ea typeface="Heebo" pitchFamily="34" charset="-122"/>
                <a:cs typeface="Heebo" pitchFamily="34" charset="-120"/>
              </a:rPr>
              <a:t>This project examines motorbike rental quantities through systematic data analysis, revealing critical patterns between environmental conditions and sales performance. Our methodology combines data cleaning, conditional formatting, and advanced Excel functions to transform raw rental data into actionable business insights.</a:t>
            </a:r>
            <a:endParaRPr lang="en-US" sz="1900" dirty="0"/>
          </a:p>
        </p:txBody>
      </p:sp>
      <p:sp>
        <p:nvSpPr>
          <p:cNvPr id="7" name="Text 4"/>
          <p:cNvSpPr/>
          <p:nvPr/>
        </p:nvSpPr>
        <p:spPr>
          <a:xfrm>
            <a:off x="864037" y="5302806"/>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4C4C4D"/>
                </a:solidFill>
                <a:latin typeface="Heebo" pitchFamily="34" charset="0"/>
                <a:ea typeface="Heebo" pitchFamily="34" charset="-122"/>
                <a:cs typeface="Heebo" pitchFamily="34" charset="-120"/>
              </a:rPr>
              <a:t>The analysis spans multiple dimensions including hourly patterns, weather correlations, temperature influences, and wind speed categorizations to provide a complete picture of rental dynamics.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4958" y="760333"/>
            <a:ext cx="5626060" cy="548997"/>
          </a:xfrm>
          <a:prstGeom prst="rect">
            <a:avLst/>
          </a:prstGeom>
          <a:noFill/>
          <a:ln/>
        </p:spPr>
        <p:txBody>
          <a:bodyPr wrap="none" lIns="0" tIns="0" rIns="0" bIns="0" rtlCol="0" anchor="t"/>
          <a:lstStyle/>
          <a:p>
            <a:pPr marL="0" indent="0" algn="l">
              <a:lnSpc>
                <a:spcPts val="4300"/>
              </a:lnSpc>
              <a:buNone/>
            </a:pPr>
            <a:r>
              <a:rPr lang="en-US" sz="3450" dirty="0">
                <a:solidFill>
                  <a:srgbClr val="152D47"/>
                </a:solidFill>
                <a:latin typeface="Crimson Pro Semi Bold" pitchFamily="34" charset="0"/>
                <a:ea typeface="Crimson Pro Semi Bold" pitchFamily="34" charset="-122"/>
                <a:cs typeface="Crimson Pro Semi Bold" pitchFamily="34" charset="-120"/>
              </a:rPr>
              <a:t>Data Preparation Methodology</a:t>
            </a:r>
            <a:endParaRPr lang="en-US" sz="3450" dirty="0"/>
          </a:p>
        </p:txBody>
      </p:sp>
      <p:sp>
        <p:nvSpPr>
          <p:cNvPr id="4" name="Text 1"/>
          <p:cNvSpPr/>
          <p:nvPr/>
        </p:nvSpPr>
        <p:spPr>
          <a:xfrm>
            <a:off x="614958" y="1572816"/>
            <a:ext cx="175617" cy="219551"/>
          </a:xfrm>
          <a:prstGeom prst="rect">
            <a:avLst/>
          </a:prstGeom>
          <a:noFill/>
          <a:ln/>
        </p:spPr>
        <p:txBody>
          <a:bodyPr wrap="none" lIns="0" tIns="0" rIns="0" bIns="0" rtlCol="0" anchor="t"/>
          <a:lstStyle/>
          <a:p>
            <a:pPr marL="0" indent="0" algn="l">
              <a:lnSpc>
                <a:spcPts val="2200"/>
              </a:lnSpc>
              <a:buNone/>
            </a:pPr>
            <a:r>
              <a:rPr lang="en-US" sz="1350" dirty="0">
                <a:solidFill>
                  <a:srgbClr val="4C4C4D"/>
                </a:solidFill>
                <a:latin typeface="Crimson Pro Light" pitchFamily="34" charset="0"/>
                <a:ea typeface="Crimson Pro Light" pitchFamily="34" charset="-122"/>
                <a:cs typeface="Crimson Pro Light" pitchFamily="34" charset="-120"/>
              </a:rPr>
              <a:t>01</a:t>
            </a:r>
            <a:endParaRPr lang="en-US" sz="1350" dirty="0"/>
          </a:p>
        </p:txBody>
      </p:sp>
      <p:sp>
        <p:nvSpPr>
          <p:cNvPr id="5" name="Shape 2"/>
          <p:cNvSpPr/>
          <p:nvPr/>
        </p:nvSpPr>
        <p:spPr>
          <a:xfrm>
            <a:off x="614958" y="1848445"/>
            <a:ext cx="7914084" cy="22860"/>
          </a:xfrm>
          <a:prstGeom prst="rect">
            <a:avLst/>
          </a:prstGeom>
          <a:solidFill>
            <a:srgbClr val="2150FE"/>
          </a:solidFill>
          <a:ln/>
        </p:spPr>
        <p:txBody>
          <a:bodyPr/>
          <a:lstStyle/>
          <a:p>
            <a:endParaRPr lang="en-US"/>
          </a:p>
        </p:txBody>
      </p:sp>
      <p:sp>
        <p:nvSpPr>
          <p:cNvPr id="6" name="Text 3"/>
          <p:cNvSpPr/>
          <p:nvPr/>
        </p:nvSpPr>
        <p:spPr>
          <a:xfrm>
            <a:off x="614958" y="1981914"/>
            <a:ext cx="2718078" cy="274558"/>
          </a:xfrm>
          <a:prstGeom prst="rect">
            <a:avLst/>
          </a:prstGeom>
          <a:noFill/>
          <a:ln/>
        </p:spPr>
        <p:txBody>
          <a:bodyPr wrap="none" lIns="0" tIns="0" rIns="0" bIns="0" rtlCol="0" anchor="t"/>
          <a:lstStyle/>
          <a:p>
            <a:pPr marL="0" indent="0" algn="l">
              <a:lnSpc>
                <a:spcPts val="2150"/>
              </a:lnSpc>
              <a:buNone/>
            </a:pPr>
            <a:r>
              <a:rPr lang="en-US" sz="1700" dirty="0">
                <a:solidFill>
                  <a:srgbClr val="4C4C4D"/>
                </a:solidFill>
                <a:latin typeface="Crimson Pro Semi Bold" pitchFamily="34" charset="0"/>
                <a:ea typeface="Crimson Pro Semi Bold" pitchFamily="34" charset="-122"/>
                <a:cs typeface="Crimson Pro Semi Bold" pitchFamily="34" charset="-120"/>
              </a:rPr>
              <a:t>Data Collection &amp; Assessment</a:t>
            </a:r>
            <a:endParaRPr lang="en-US" sz="1700" dirty="0"/>
          </a:p>
        </p:txBody>
      </p:sp>
      <p:sp>
        <p:nvSpPr>
          <p:cNvPr id="7" name="Text 4"/>
          <p:cNvSpPr/>
          <p:nvPr/>
        </p:nvSpPr>
        <p:spPr>
          <a:xfrm>
            <a:off x="614958" y="2361843"/>
            <a:ext cx="7914084" cy="281107"/>
          </a:xfrm>
          <a:prstGeom prst="rect">
            <a:avLst/>
          </a:prstGeom>
          <a:noFill/>
          <a:ln/>
        </p:spPr>
        <p:txBody>
          <a:bodyPr wrap="none" lIns="0" tIns="0" rIns="0" bIns="0" rtlCol="0" anchor="t"/>
          <a:lstStyle/>
          <a:p>
            <a:pPr marL="0" indent="0" algn="l">
              <a:lnSpc>
                <a:spcPts val="2200"/>
              </a:lnSpc>
              <a:buNone/>
            </a:pPr>
            <a:r>
              <a:rPr lang="en-US" sz="1350" dirty="0">
                <a:solidFill>
                  <a:srgbClr val="4C4C4D"/>
                </a:solidFill>
                <a:latin typeface="Heebo" pitchFamily="34" charset="0"/>
                <a:ea typeface="Heebo" pitchFamily="34" charset="-122"/>
                <a:cs typeface="Heebo" pitchFamily="34" charset="-120"/>
              </a:rPr>
              <a:t>Initial review identified missing values in key columns</a:t>
            </a:r>
            <a:endParaRPr lang="en-US" sz="1350" dirty="0"/>
          </a:p>
        </p:txBody>
      </p:sp>
      <p:sp>
        <p:nvSpPr>
          <p:cNvPr id="8" name="Text 5"/>
          <p:cNvSpPr/>
          <p:nvPr/>
        </p:nvSpPr>
        <p:spPr>
          <a:xfrm>
            <a:off x="614958" y="2950250"/>
            <a:ext cx="175617" cy="219551"/>
          </a:xfrm>
          <a:prstGeom prst="rect">
            <a:avLst/>
          </a:prstGeom>
          <a:noFill/>
          <a:ln/>
        </p:spPr>
        <p:txBody>
          <a:bodyPr wrap="none" lIns="0" tIns="0" rIns="0" bIns="0" rtlCol="0" anchor="t"/>
          <a:lstStyle/>
          <a:p>
            <a:pPr marL="0" indent="0" algn="l">
              <a:lnSpc>
                <a:spcPts val="2200"/>
              </a:lnSpc>
              <a:buNone/>
            </a:pPr>
            <a:r>
              <a:rPr lang="en-US" sz="1350" dirty="0">
                <a:solidFill>
                  <a:srgbClr val="4C4C4D"/>
                </a:solidFill>
                <a:latin typeface="Crimson Pro Light" pitchFamily="34" charset="0"/>
                <a:ea typeface="Crimson Pro Light" pitchFamily="34" charset="-122"/>
                <a:cs typeface="Crimson Pro Light" pitchFamily="34" charset="-120"/>
              </a:rPr>
              <a:t>02</a:t>
            </a:r>
            <a:endParaRPr lang="en-US" sz="1350" dirty="0"/>
          </a:p>
        </p:txBody>
      </p:sp>
      <p:sp>
        <p:nvSpPr>
          <p:cNvPr id="9" name="Shape 6"/>
          <p:cNvSpPr/>
          <p:nvPr/>
        </p:nvSpPr>
        <p:spPr>
          <a:xfrm>
            <a:off x="614958" y="3225879"/>
            <a:ext cx="7914084" cy="22860"/>
          </a:xfrm>
          <a:prstGeom prst="rect">
            <a:avLst/>
          </a:prstGeom>
          <a:solidFill>
            <a:srgbClr val="2150FE"/>
          </a:solidFill>
          <a:ln/>
        </p:spPr>
        <p:txBody>
          <a:bodyPr/>
          <a:lstStyle/>
          <a:p>
            <a:endParaRPr lang="en-US"/>
          </a:p>
        </p:txBody>
      </p:sp>
      <p:sp>
        <p:nvSpPr>
          <p:cNvPr id="10" name="Text 7"/>
          <p:cNvSpPr/>
          <p:nvPr/>
        </p:nvSpPr>
        <p:spPr>
          <a:xfrm>
            <a:off x="614958" y="3359348"/>
            <a:ext cx="2276237" cy="274558"/>
          </a:xfrm>
          <a:prstGeom prst="rect">
            <a:avLst/>
          </a:prstGeom>
          <a:noFill/>
          <a:ln/>
        </p:spPr>
        <p:txBody>
          <a:bodyPr wrap="none" lIns="0" tIns="0" rIns="0" bIns="0" rtlCol="0" anchor="t"/>
          <a:lstStyle/>
          <a:p>
            <a:pPr marL="0" indent="0" algn="l">
              <a:lnSpc>
                <a:spcPts val="2150"/>
              </a:lnSpc>
              <a:buNone/>
            </a:pPr>
            <a:r>
              <a:rPr lang="en-US" sz="1700" dirty="0">
                <a:solidFill>
                  <a:srgbClr val="4C4C4D"/>
                </a:solidFill>
                <a:latin typeface="Crimson Pro Semi Bold" pitchFamily="34" charset="0"/>
                <a:ea typeface="Crimson Pro Semi Bold" pitchFamily="34" charset="-122"/>
                <a:cs typeface="Crimson Pro Semi Bold" pitchFamily="34" charset="-120"/>
              </a:rPr>
              <a:t>Missing Value Treatment</a:t>
            </a:r>
            <a:endParaRPr lang="en-US" sz="1700" dirty="0"/>
          </a:p>
        </p:txBody>
      </p:sp>
      <p:sp>
        <p:nvSpPr>
          <p:cNvPr id="11" name="Text 8"/>
          <p:cNvSpPr/>
          <p:nvPr/>
        </p:nvSpPr>
        <p:spPr>
          <a:xfrm>
            <a:off x="614958" y="3739277"/>
            <a:ext cx="7914084" cy="281107"/>
          </a:xfrm>
          <a:prstGeom prst="rect">
            <a:avLst/>
          </a:prstGeom>
          <a:noFill/>
          <a:ln/>
        </p:spPr>
        <p:txBody>
          <a:bodyPr wrap="none" lIns="0" tIns="0" rIns="0" bIns="0" rtlCol="0" anchor="t"/>
          <a:lstStyle/>
          <a:p>
            <a:pPr marL="0" indent="0" algn="l">
              <a:lnSpc>
                <a:spcPts val="2200"/>
              </a:lnSpc>
              <a:buNone/>
            </a:pPr>
            <a:r>
              <a:rPr lang="en-US" sz="1350" dirty="0">
                <a:solidFill>
                  <a:srgbClr val="4C4C4D"/>
                </a:solidFill>
                <a:latin typeface="Heebo" pitchFamily="34" charset="0"/>
                <a:ea typeface="Heebo" pitchFamily="34" charset="-122"/>
                <a:cs typeface="Heebo" pitchFamily="34" charset="-120"/>
              </a:rPr>
              <a:t>Applied statistical averaging techniques to fill gaps, representative distributions across all variables.</a:t>
            </a:r>
            <a:endParaRPr lang="en-US" sz="1350" dirty="0"/>
          </a:p>
        </p:txBody>
      </p:sp>
      <p:sp>
        <p:nvSpPr>
          <p:cNvPr id="12" name="Text 9"/>
          <p:cNvSpPr/>
          <p:nvPr/>
        </p:nvSpPr>
        <p:spPr>
          <a:xfrm>
            <a:off x="614958" y="4327684"/>
            <a:ext cx="175617" cy="219551"/>
          </a:xfrm>
          <a:prstGeom prst="rect">
            <a:avLst/>
          </a:prstGeom>
          <a:noFill/>
          <a:ln/>
        </p:spPr>
        <p:txBody>
          <a:bodyPr wrap="none" lIns="0" tIns="0" rIns="0" bIns="0" rtlCol="0" anchor="t"/>
          <a:lstStyle/>
          <a:p>
            <a:pPr marL="0" indent="0" algn="l">
              <a:lnSpc>
                <a:spcPts val="2200"/>
              </a:lnSpc>
              <a:buNone/>
            </a:pPr>
            <a:r>
              <a:rPr lang="en-US" sz="1350" dirty="0">
                <a:solidFill>
                  <a:srgbClr val="4C4C4D"/>
                </a:solidFill>
                <a:latin typeface="Crimson Pro Light" pitchFamily="34" charset="0"/>
                <a:ea typeface="Crimson Pro Light" pitchFamily="34" charset="-122"/>
                <a:cs typeface="Crimson Pro Light" pitchFamily="34" charset="-120"/>
              </a:rPr>
              <a:t>03</a:t>
            </a:r>
            <a:endParaRPr lang="en-US" sz="1350" dirty="0"/>
          </a:p>
        </p:txBody>
      </p:sp>
      <p:sp>
        <p:nvSpPr>
          <p:cNvPr id="13" name="Shape 10"/>
          <p:cNvSpPr/>
          <p:nvPr/>
        </p:nvSpPr>
        <p:spPr>
          <a:xfrm>
            <a:off x="614958" y="4603313"/>
            <a:ext cx="7914084" cy="22860"/>
          </a:xfrm>
          <a:prstGeom prst="rect">
            <a:avLst/>
          </a:prstGeom>
          <a:solidFill>
            <a:srgbClr val="2150FE"/>
          </a:solidFill>
          <a:ln/>
        </p:spPr>
        <p:txBody>
          <a:bodyPr/>
          <a:lstStyle/>
          <a:p>
            <a:endParaRPr lang="en-US"/>
          </a:p>
        </p:txBody>
      </p:sp>
      <p:sp>
        <p:nvSpPr>
          <p:cNvPr id="14" name="Text 11"/>
          <p:cNvSpPr/>
          <p:nvPr/>
        </p:nvSpPr>
        <p:spPr>
          <a:xfrm>
            <a:off x="614958" y="4736783"/>
            <a:ext cx="2196227" cy="274558"/>
          </a:xfrm>
          <a:prstGeom prst="rect">
            <a:avLst/>
          </a:prstGeom>
          <a:noFill/>
          <a:ln/>
        </p:spPr>
        <p:txBody>
          <a:bodyPr wrap="none" lIns="0" tIns="0" rIns="0" bIns="0" rtlCol="0" anchor="t"/>
          <a:lstStyle/>
          <a:p>
            <a:pPr marL="0" indent="0" algn="l">
              <a:lnSpc>
                <a:spcPts val="2150"/>
              </a:lnSpc>
              <a:buNone/>
            </a:pPr>
            <a:r>
              <a:rPr lang="en-US" sz="1700" dirty="0">
                <a:solidFill>
                  <a:srgbClr val="4C4C4D"/>
                </a:solidFill>
                <a:latin typeface="Crimson Pro Semi Bold" pitchFamily="34" charset="0"/>
                <a:ea typeface="Crimson Pro Semi Bold" pitchFamily="34" charset="-122"/>
                <a:cs typeface="Crimson Pro Semi Bold" pitchFamily="34" charset="-120"/>
              </a:rPr>
              <a:t>Conditional Formatting</a:t>
            </a:r>
            <a:endParaRPr lang="en-US" sz="1700" dirty="0"/>
          </a:p>
        </p:txBody>
      </p:sp>
      <p:sp>
        <p:nvSpPr>
          <p:cNvPr id="15" name="Text 12"/>
          <p:cNvSpPr/>
          <p:nvPr/>
        </p:nvSpPr>
        <p:spPr>
          <a:xfrm>
            <a:off x="614958" y="5116711"/>
            <a:ext cx="7914084" cy="562213"/>
          </a:xfrm>
          <a:prstGeom prst="rect">
            <a:avLst/>
          </a:prstGeom>
          <a:noFill/>
          <a:ln/>
        </p:spPr>
        <p:txBody>
          <a:bodyPr wrap="square" lIns="0" tIns="0" rIns="0" bIns="0" rtlCol="0" anchor="t"/>
          <a:lstStyle/>
          <a:p>
            <a:pPr marL="0" indent="0" algn="l">
              <a:lnSpc>
                <a:spcPts val="2200"/>
              </a:lnSpc>
              <a:buNone/>
            </a:pPr>
            <a:r>
              <a:rPr lang="en-US" sz="1350" dirty="0">
                <a:solidFill>
                  <a:srgbClr val="4C4C4D"/>
                </a:solidFill>
                <a:latin typeface="Heebo" pitchFamily="34" charset="0"/>
                <a:ea typeface="Heebo" pitchFamily="34" charset="-122"/>
                <a:cs typeface="Heebo" pitchFamily="34" charset="-120"/>
              </a:rPr>
              <a:t>Implemented IFS functions and WEEKDAY formulas to categorize data points, enabling clear identification of patterns and anomalies throughout the dataset.</a:t>
            </a:r>
            <a:endParaRPr lang="en-US" sz="1350" dirty="0"/>
          </a:p>
        </p:txBody>
      </p:sp>
      <p:sp>
        <p:nvSpPr>
          <p:cNvPr id="16" name="Text 13"/>
          <p:cNvSpPr/>
          <p:nvPr/>
        </p:nvSpPr>
        <p:spPr>
          <a:xfrm>
            <a:off x="614958" y="5986224"/>
            <a:ext cx="175617" cy="219551"/>
          </a:xfrm>
          <a:prstGeom prst="rect">
            <a:avLst/>
          </a:prstGeom>
          <a:noFill/>
          <a:ln/>
        </p:spPr>
        <p:txBody>
          <a:bodyPr wrap="none" lIns="0" tIns="0" rIns="0" bIns="0" rtlCol="0" anchor="t"/>
          <a:lstStyle/>
          <a:p>
            <a:pPr marL="0" indent="0" algn="l">
              <a:lnSpc>
                <a:spcPts val="2200"/>
              </a:lnSpc>
              <a:buNone/>
            </a:pPr>
            <a:r>
              <a:rPr lang="en-US" sz="1350" dirty="0">
                <a:solidFill>
                  <a:srgbClr val="4C4C4D"/>
                </a:solidFill>
                <a:latin typeface="Crimson Pro Light" pitchFamily="34" charset="0"/>
                <a:ea typeface="Crimson Pro Light" pitchFamily="34" charset="-122"/>
                <a:cs typeface="Crimson Pro Light" pitchFamily="34" charset="-120"/>
              </a:rPr>
              <a:t>04</a:t>
            </a:r>
            <a:endParaRPr lang="en-US" sz="1350" dirty="0"/>
          </a:p>
        </p:txBody>
      </p:sp>
      <p:sp>
        <p:nvSpPr>
          <p:cNvPr id="17" name="Shape 14"/>
          <p:cNvSpPr/>
          <p:nvPr/>
        </p:nvSpPr>
        <p:spPr>
          <a:xfrm>
            <a:off x="614958" y="6261854"/>
            <a:ext cx="7914084" cy="22860"/>
          </a:xfrm>
          <a:prstGeom prst="rect">
            <a:avLst/>
          </a:prstGeom>
          <a:solidFill>
            <a:srgbClr val="2150FE"/>
          </a:solidFill>
          <a:ln/>
        </p:spPr>
        <p:txBody>
          <a:bodyPr/>
          <a:lstStyle/>
          <a:p>
            <a:endParaRPr lang="en-US"/>
          </a:p>
        </p:txBody>
      </p:sp>
      <p:sp>
        <p:nvSpPr>
          <p:cNvPr id="18" name="Text 15"/>
          <p:cNvSpPr/>
          <p:nvPr/>
        </p:nvSpPr>
        <p:spPr>
          <a:xfrm>
            <a:off x="614958" y="6395323"/>
            <a:ext cx="2196227" cy="274558"/>
          </a:xfrm>
          <a:prstGeom prst="rect">
            <a:avLst/>
          </a:prstGeom>
          <a:noFill/>
          <a:ln/>
        </p:spPr>
        <p:txBody>
          <a:bodyPr wrap="none" lIns="0" tIns="0" rIns="0" bIns="0" rtlCol="0" anchor="t"/>
          <a:lstStyle/>
          <a:p>
            <a:pPr marL="0" indent="0" algn="l">
              <a:lnSpc>
                <a:spcPts val="2150"/>
              </a:lnSpc>
              <a:buNone/>
            </a:pPr>
            <a:r>
              <a:rPr lang="en-US" sz="1700" dirty="0">
                <a:solidFill>
                  <a:srgbClr val="4C4C4D"/>
                </a:solidFill>
                <a:latin typeface="Crimson Pro Semi Bold" pitchFamily="34" charset="0"/>
                <a:ea typeface="Crimson Pro Semi Bold" pitchFamily="34" charset="-122"/>
                <a:cs typeface="Crimson Pro Semi Bold" pitchFamily="34" charset="-120"/>
              </a:rPr>
              <a:t>Data Integration</a:t>
            </a:r>
            <a:endParaRPr lang="en-US" sz="1700" dirty="0"/>
          </a:p>
        </p:txBody>
      </p:sp>
      <p:sp>
        <p:nvSpPr>
          <p:cNvPr id="19" name="Text 16"/>
          <p:cNvSpPr/>
          <p:nvPr/>
        </p:nvSpPr>
        <p:spPr>
          <a:xfrm>
            <a:off x="614958" y="6775252"/>
            <a:ext cx="7914084" cy="562213"/>
          </a:xfrm>
          <a:prstGeom prst="rect">
            <a:avLst/>
          </a:prstGeom>
          <a:noFill/>
          <a:ln/>
        </p:spPr>
        <p:txBody>
          <a:bodyPr wrap="square" lIns="0" tIns="0" rIns="0" bIns="0" rtlCol="0" anchor="t"/>
          <a:lstStyle/>
          <a:p>
            <a:pPr marL="0" indent="0" algn="l">
              <a:lnSpc>
                <a:spcPts val="2200"/>
              </a:lnSpc>
              <a:buNone/>
            </a:pPr>
            <a:r>
              <a:rPr lang="en-US" sz="1350" dirty="0">
                <a:solidFill>
                  <a:srgbClr val="4C4C4D"/>
                </a:solidFill>
                <a:latin typeface="Heebo" pitchFamily="34" charset="0"/>
                <a:ea typeface="Heebo" pitchFamily="34" charset="-122"/>
                <a:cs typeface="Heebo" pitchFamily="34" charset="-120"/>
              </a:rPr>
              <a:t>Merged multiple datasets using HSTACK Dataset 1 and 2 and VSTACK function for the new Dataset 1 and Dataset 3 creating a unified analytical foundation for comprehensive cross-variable analysis.</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34645" y="2229564"/>
            <a:ext cx="7750575" cy="3896145"/>
          </a:xfrm>
          <a:prstGeom prst="rect">
            <a:avLst/>
          </a:prstGeom>
        </p:spPr>
      </p:pic>
      <p:sp>
        <p:nvSpPr>
          <p:cNvPr id="3" name="Text 0"/>
          <p:cNvSpPr/>
          <p:nvPr/>
        </p:nvSpPr>
        <p:spPr>
          <a:xfrm>
            <a:off x="864037" y="5629632"/>
            <a:ext cx="6150054"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4" name="Text 1"/>
          <p:cNvSpPr/>
          <p:nvPr/>
        </p:nvSpPr>
        <p:spPr>
          <a:xfrm>
            <a:off x="8326174" y="2047459"/>
            <a:ext cx="6150054" cy="771525"/>
          </a:xfrm>
          <a:prstGeom prst="rect">
            <a:avLst/>
          </a:prstGeom>
          <a:noFill/>
          <a:ln/>
        </p:spPr>
        <p:txBody>
          <a:bodyPr wrap="none" lIns="0" tIns="0" rIns="0" bIns="0" rtlCol="0" anchor="t"/>
          <a:lstStyle/>
          <a:p>
            <a:pPr marL="0" indent="0" algn="l">
              <a:lnSpc>
                <a:spcPts val="6050"/>
              </a:lnSpc>
              <a:buNone/>
            </a:pPr>
            <a:r>
              <a:rPr lang="en-US" sz="4850" dirty="0">
                <a:solidFill>
                  <a:srgbClr val="152D47"/>
                </a:solidFill>
                <a:latin typeface="Crimson Pro Semi Bold" pitchFamily="34" charset="0"/>
                <a:ea typeface="Crimson Pro Semi Bold" pitchFamily="34" charset="-122"/>
                <a:cs typeface="Crimson Pro Semi Bold" pitchFamily="34" charset="-120"/>
              </a:rPr>
              <a:t>Dataset 1</a:t>
            </a:r>
            <a:endParaRPr lang="en-US" sz="4850" dirty="0"/>
          </a:p>
        </p:txBody>
      </p:sp>
      <p:sp>
        <p:nvSpPr>
          <p:cNvPr id="5" name="Text 2"/>
          <p:cNvSpPr/>
          <p:nvPr/>
        </p:nvSpPr>
        <p:spPr>
          <a:xfrm>
            <a:off x="8237539" y="3247906"/>
            <a:ext cx="6150054" cy="790099"/>
          </a:xfrm>
          <a:prstGeom prst="rect">
            <a:avLst/>
          </a:prstGeom>
          <a:noFill/>
          <a:ln/>
        </p:spPr>
        <p:txBody>
          <a:bodyPr wrap="square" lIns="0" tIns="0" rIns="0" bIns="0" rtlCol="0" anchor="t"/>
          <a:lstStyle/>
          <a:p>
            <a:pPr marL="342900" indent="-342900" algn="l">
              <a:lnSpc>
                <a:spcPts val="3100"/>
              </a:lnSpc>
              <a:buSzPct val="100000"/>
              <a:buFont typeface="+mj-lt"/>
              <a:buAutoNum type="arabicPeriod"/>
            </a:pPr>
            <a:r>
              <a:rPr lang="en-US" sz="1900" dirty="0">
                <a:solidFill>
                  <a:srgbClr val="4C4C4D"/>
                </a:solidFill>
                <a:latin typeface="Heebo" pitchFamily="34" charset="0"/>
                <a:ea typeface="Heebo" pitchFamily="34" charset="-122"/>
                <a:cs typeface="Heebo" pitchFamily="34" charset="-120"/>
              </a:rPr>
              <a:t>Data cleaning done in column B by performing custom formats</a:t>
            </a:r>
            <a:endParaRPr lang="en-US" sz="1900" dirty="0"/>
          </a:p>
        </p:txBody>
      </p:sp>
      <p:sp>
        <p:nvSpPr>
          <p:cNvPr id="6" name="Text 3"/>
          <p:cNvSpPr/>
          <p:nvPr/>
        </p:nvSpPr>
        <p:spPr>
          <a:xfrm>
            <a:off x="8237539" y="4124325"/>
            <a:ext cx="6150054" cy="790099"/>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2"/>
            </a:pPr>
            <a:r>
              <a:rPr lang="en-US" sz="1900" dirty="0">
                <a:solidFill>
                  <a:srgbClr val="4C4C4D"/>
                </a:solidFill>
                <a:latin typeface="Heebo" pitchFamily="34" charset="0"/>
                <a:ea typeface="Heebo" pitchFamily="34" charset="-122"/>
                <a:cs typeface="Heebo" pitchFamily="34" charset="-120"/>
              </a:rPr>
              <a:t>Weekday count was modified with 1 as Monday and sequentially till 7 as Sunday</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35069" y="2548958"/>
            <a:ext cx="7213937" cy="3887937"/>
          </a:xfrm>
          <a:prstGeom prst="rect">
            <a:avLst/>
          </a:prstGeom>
        </p:spPr>
      </p:pic>
      <p:sp>
        <p:nvSpPr>
          <p:cNvPr id="3" name="Text 0"/>
          <p:cNvSpPr/>
          <p:nvPr/>
        </p:nvSpPr>
        <p:spPr>
          <a:xfrm>
            <a:off x="864037" y="4627364"/>
            <a:ext cx="6150054"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4" name="Text 1"/>
          <p:cNvSpPr/>
          <p:nvPr/>
        </p:nvSpPr>
        <p:spPr>
          <a:xfrm>
            <a:off x="864037" y="5244584"/>
            <a:ext cx="6150054"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5" name="Text 2"/>
          <p:cNvSpPr/>
          <p:nvPr/>
        </p:nvSpPr>
        <p:spPr>
          <a:xfrm>
            <a:off x="8033003" y="2414349"/>
            <a:ext cx="6150054" cy="771525"/>
          </a:xfrm>
          <a:prstGeom prst="rect">
            <a:avLst/>
          </a:prstGeom>
          <a:noFill/>
          <a:ln/>
        </p:spPr>
        <p:txBody>
          <a:bodyPr wrap="none" lIns="0" tIns="0" rIns="0" bIns="0" rtlCol="0" anchor="t"/>
          <a:lstStyle/>
          <a:p>
            <a:pPr marL="0" indent="0" algn="l">
              <a:lnSpc>
                <a:spcPts val="6050"/>
              </a:lnSpc>
              <a:buNone/>
            </a:pPr>
            <a:r>
              <a:rPr lang="en-US" sz="4850" dirty="0">
                <a:solidFill>
                  <a:srgbClr val="152D47"/>
                </a:solidFill>
                <a:latin typeface="Crimson Pro Semi Bold" pitchFamily="34" charset="0"/>
                <a:ea typeface="Crimson Pro Semi Bold" pitchFamily="34" charset="-122"/>
                <a:cs typeface="Crimson Pro Semi Bold" pitchFamily="34" charset="-120"/>
              </a:rPr>
              <a:t>Dataset 2</a:t>
            </a:r>
            <a:endParaRPr lang="en-US" sz="4850" dirty="0"/>
          </a:p>
        </p:txBody>
      </p:sp>
      <p:sp>
        <p:nvSpPr>
          <p:cNvPr id="6" name="Text 3"/>
          <p:cNvSpPr/>
          <p:nvPr/>
        </p:nvSpPr>
        <p:spPr>
          <a:xfrm>
            <a:off x="7936750" y="3432691"/>
            <a:ext cx="6150054" cy="790099"/>
          </a:xfrm>
          <a:prstGeom prst="rect">
            <a:avLst/>
          </a:prstGeom>
          <a:noFill/>
          <a:ln/>
        </p:spPr>
        <p:txBody>
          <a:bodyPr wrap="square" lIns="0" tIns="0" rIns="0" bIns="0" rtlCol="0" anchor="t"/>
          <a:lstStyle/>
          <a:p>
            <a:pPr marL="342900" indent="-342900" algn="l">
              <a:lnSpc>
                <a:spcPts val="3100"/>
              </a:lnSpc>
              <a:buSzPct val="100000"/>
              <a:buFont typeface="+mj-lt"/>
              <a:buAutoNum type="arabicPeriod"/>
            </a:pPr>
            <a:r>
              <a:rPr lang="en-US" sz="1900" dirty="0">
                <a:solidFill>
                  <a:srgbClr val="4C4C4D"/>
                </a:solidFill>
                <a:latin typeface="Heebo" pitchFamily="34" charset="0"/>
                <a:ea typeface="Heebo" pitchFamily="34" charset="-122"/>
                <a:cs typeface="Heebo" pitchFamily="34" charset="-120"/>
              </a:rPr>
              <a:t>Cleaning of the data and missing values were identified. </a:t>
            </a:r>
            <a:endParaRPr lang="en-US" sz="1900" dirty="0"/>
          </a:p>
        </p:txBody>
      </p:sp>
      <p:sp>
        <p:nvSpPr>
          <p:cNvPr id="7" name="Text 4"/>
          <p:cNvSpPr/>
          <p:nvPr/>
        </p:nvSpPr>
        <p:spPr>
          <a:xfrm>
            <a:off x="7936750" y="4309110"/>
            <a:ext cx="6150054" cy="790099"/>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2"/>
            </a:pPr>
            <a:r>
              <a:rPr lang="en-US" sz="1900" dirty="0">
                <a:solidFill>
                  <a:srgbClr val="4C4C4D"/>
                </a:solidFill>
                <a:latin typeface="Heebo" pitchFamily="34" charset="0"/>
                <a:ea typeface="Heebo" pitchFamily="34" charset="-122"/>
                <a:cs typeface="Heebo" pitchFamily="34" charset="-120"/>
              </a:rPr>
              <a:t>Using special tool for selecting the blanks and filling them with the average value.</a:t>
            </a:r>
            <a:endParaRPr lang="en-US" sz="1900" dirty="0"/>
          </a:p>
        </p:txBody>
      </p:sp>
      <p:sp>
        <p:nvSpPr>
          <p:cNvPr id="8" name="Text 5"/>
          <p:cNvSpPr/>
          <p:nvPr/>
        </p:nvSpPr>
        <p:spPr>
          <a:xfrm>
            <a:off x="7936750" y="5185529"/>
            <a:ext cx="6150054" cy="790099"/>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3"/>
            </a:pPr>
            <a:r>
              <a:rPr lang="en-US" sz="1900" dirty="0">
                <a:solidFill>
                  <a:srgbClr val="4C4C4D"/>
                </a:solidFill>
                <a:latin typeface="Heebo" pitchFamily="34" charset="0"/>
                <a:ea typeface="Heebo" pitchFamily="34" charset="-122"/>
                <a:cs typeface="Heebo" pitchFamily="34" charset="-120"/>
              </a:rPr>
              <a:t>Identifying the digit "0" in wind speed column and giving a average value instead of "0".</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0806" y="574238"/>
            <a:ext cx="5220295" cy="652582"/>
          </a:xfrm>
          <a:prstGeom prst="rect">
            <a:avLst/>
          </a:prstGeom>
          <a:noFill/>
          <a:ln/>
        </p:spPr>
        <p:txBody>
          <a:bodyPr wrap="none" lIns="0" tIns="0" rIns="0" bIns="0" rtlCol="0" anchor="t"/>
          <a:lstStyle/>
          <a:p>
            <a:pPr marL="0" indent="0" algn="l">
              <a:lnSpc>
                <a:spcPts val="5100"/>
              </a:lnSpc>
              <a:buNone/>
            </a:pPr>
            <a:r>
              <a:rPr lang="en-US" sz="4100" dirty="0">
                <a:solidFill>
                  <a:srgbClr val="152D47"/>
                </a:solidFill>
                <a:latin typeface="Crimson Pro Semi Bold" pitchFamily="34" charset="0"/>
                <a:ea typeface="Crimson Pro Semi Bold" pitchFamily="34" charset="-122"/>
                <a:cs typeface="Crimson Pro Semi Bold" pitchFamily="34" charset="-120"/>
              </a:rPr>
              <a:t>New Dataset_1</a:t>
            </a:r>
            <a:endParaRPr lang="en-US" sz="4100" dirty="0"/>
          </a:p>
        </p:txBody>
      </p:sp>
      <p:pic>
        <p:nvPicPr>
          <p:cNvPr id="3" name="Image 0" descr="preencoded.png"/>
          <p:cNvPicPr>
            <a:picLocks noChangeAspect="1"/>
          </p:cNvPicPr>
          <p:nvPr/>
        </p:nvPicPr>
        <p:blipFill>
          <a:blip r:embed="rId3"/>
          <a:stretch>
            <a:fillRect/>
          </a:stretch>
        </p:blipFill>
        <p:spPr>
          <a:xfrm>
            <a:off x="730806" y="1644372"/>
            <a:ext cx="13168789" cy="4470797"/>
          </a:xfrm>
          <a:prstGeom prst="rect">
            <a:avLst/>
          </a:prstGeom>
        </p:spPr>
      </p:pic>
      <p:sp>
        <p:nvSpPr>
          <p:cNvPr id="4" name="Text 1"/>
          <p:cNvSpPr/>
          <p:nvPr/>
        </p:nvSpPr>
        <p:spPr>
          <a:xfrm>
            <a:off x="730806" y="6350079"/>
            <a:ext cx="13168789" cy="334089"/>
          </a:xfrm>
          <a:prstGeom prst="rect">
            <a:avLst/>
          </a:prstGeom>
          <a:noFill/>
          <a:ln/>
        </p:spPr>
        <p:txBody>
          <a:bodyPr wrap="none" lIns="0" tIns="0" rIns="0" bIns="0" rtlCol="0" anchor="t"/>
          <a:lstStyle/>
          <a:p>
            <a:pPr marL="0" indent="0" algn="l">
              <a:lnSpc>
                <a:spcPts val="2600"/>
              </a:lnSpc>
              <a:buNone/>
            </a:pPr>
            <a:endParaRPr lang="en-US" sz="1600" dirty="0"/>
          </a:p>
        </p:txBody>
      </p:sp>
      <p:sp>
        <p:nvSpPr>
          <p:cNvPr id="5" name="Text 2"/>
          <p:cNvSpPr/>
          <p:nvPr/>
        </p:nvSpPr>
        <p:spPr>
          <a:xfrm>
            <a:off x="730806" y="6919079"/>
            <a:ext cx="13168789" cy="334089"/>
          </a:xfrm>
          <a:prstGeom prst="rect">
            <a:avLst/>
          </a:prstGeom>
          <a:noFill/>
          <a:ln/>
        </p:spPr>
        <p:txBody>
          <a:bodyPr wrap="none" lIns="0" tIns="0" rIns="0" bIns="0" rtlCol="0" anchor="t"/>
          <a:lstStyle/>
          <a:p>
            <a:pPr marL="342900" indent="-342900" algn="l">
              <a:lnSpc>
                <a:spcPts val="2600"/>
              </a:lnSpc>
              <a:buSzPct val="100000"/>
              <a:buFont typeface="+mj-lt"/>
              <a:buAutoNum type="arabicPeriod"/>
            </a:pPr>
            <a:r>
              <a:rPr lang="en-US" sz="1600" dirty="0">
                <a:solidFill>
                  <a:srgbClr val="4C4C4D"/>
                </a:solidFill>
                <a:latin typeface="Heebo" pitchFamily="34" charset="0"/>
                <a:ea typeface="Heebo" pitchFamily="34" charset="-122"/>
                <a:cs typeface="Heebo" pitchFamily="34" charset="-120"/>
              </a:rPr>
              <a:t>Now that both Datasets 1 and 2 are clean and finished both are now merged using excel formula H-Stack.</a:t>
            </a:r>
            <a:endParaRPr lang="en-US" sz="1600" dirty="0"/>
          </a:p>
        </p:txBody>
      </p:sp>
      <p:sp>
        <p:nvSpPr>
          <p:cNvPr id="6" name="Text 3"/>
          <p:cNvSpPr/>
          <p:nvPr/>
        </p:nvSpPr>
        <p:spPr>
          <a:xfrm>
            <a:off x="730806" y="7326154"/>
            <a:ext cx="13168789" cy="334089"/>
          </a:xfrm>
          <a:prstGeom prst="rect">
            <a:avLst/>
          </a:prstGeom>
          <a:noFill/>
          <a:ln/>
        </p:spPr>
        <p:txBody>
          <a:bodyPr wrap="none" lIns="0" tIns="0" rIns="0" bIns="0" rtlCol="0" anchor="t"/>
          <a:lstStyle/>
          <a:p>
            <a:pPr marL="342900" indent="-342900" algn="l">
              <a:lnSpc>
                <a:spcPts val="2600"/>
              </a:lnSpc>
              <a:buSzPct val="100000"/>
              <a:buFont typeface="+mj-lt"/>
              <a:buAutoNum type="arabicPeriod" startAt="2"/>
            </a:pPr>
            <a:r>
              <a:rPr lang="en-US" sz="1600" dirty="0">
                <a:solidFill>
                  <a:srgbClr val="4C4C4D"/>
                </a:solidFill>
                <a:latin typeface="Heebo" pitchFamily="34" charset="0"/>
                <a:ea typeface="Heebo" pitchFamily="34" charset="-122"/>
                <a:cs typeface="Heebo" pitchFamily="34" charset="-120"/>
              </a:rPr>
              <a:t>Rechecking was executed after merging for any missing blanks cells.</a:t>
            </a:r>
            <a:endParaRPr lang="en-US" sz="1600" dirty="0"/>
          </a:p>
        </p:txBody>
      </p:sp>
      <p:sp>
        <p:nvSpPr>
          <p:cNvPr id="7" name="Text 4"/>
          <p:cNvSpPr/>
          <p:nvPr/>
        </p:nvSpPr>
        <p:spPr>
          <a:xfrm>
            <a:off x="730806" y="7733228"/>
            <a:ext cx="13168789" cy="334089"/>
          </a:xfrm>
          <a:prstGeom prst="rect">
            <a:avLst/>
          </a:prstGeom>
          <a:noFill/>
          <a:ln/>
        </p:spPr>
        <p:txBody>
          <a:bodyPr wrap="none" lIns="0" tIns="0" rIns="0" bIns="0" rtlCol="0" anchor="t"/>
          <a:lstStyle/>
          <a:p>
            <a:pPr marL="342900" indent="-342900" algn="l">
              <a:lnSpc>
                <a:spcPts val="2600"/>
              </a:lnSpc>
              <a:buSzPct val="100000"/>
              <a:buFont typeface="+mj-lt"/>
              <a:buAutoNum type="arabicPeriod" startAt="3"/>
            </a:pPr>
            <a:r>
              <a:rPr lang="en-US" sz="1600" dirty="0">
                <a:solidFill>
                  <a:srgbClr val="4C4C4D"/>
                </a:solidFill>
                <a:latin typeface="Heebo" pitchFamily="34" charset="0"/>
                <a:ea typeface="Heebo" pitchFamily="34" charset="-122"/>
                <a:cs typeface="Heebo" pitchFamily="34" charset="-120"/>
              </a:rPr>
              <a:t>After rechecking now this data is ready to be merged with Dataset 3.</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51416" y="669012"/>
            <a:ext cx="6082070" cy="760214"/>
          </a:xfrm>
          <a:prstGeom prst="rect">
            <a:avLst/>
          </a:prstGeom>
          <a:noFill/>
          <a:ln/>
        </p:spPr>
        <p:txBody>
          <a:bodyPr wrap="none" lIns="0" tIns="0" rIns="0" bIns="0" rtlCol="0" anchor="t"/>
          <a:lstStyle/>
          <a:p>
            <a:pPr marL="0" indent="0" algn="l">
              <a:lnSpc>
                <a:spcPts val="5950"/>
              </a:lnSpc>
              <a:buNone/>
            </a:pPr>
            <a:r>
              <a:rPr lang="en-US" sz="4750" dirty="0">
                <a:solidFill>
                  <a:srgbClr val="152D47"/>
                </a:solidFill>
                <a:latin typeface="Crimson Pro Semi Bold" pitchFamily="34" charset="0"/>
                <a:ea typeface="Crimson Pro Semi Bold" pitchFamily="34" charset="-122"/>
                <a:cs typeface="Crimson Pro Semi Bold" pitchFamily="34" charset="-120"/>
              </a:rPr>
              <a:t>Dataset 3</a:t>
            </a:r>
            <a:endParaRPr lang="en-US" sz="4750" dirty="0"/>
          </a:p>
        </p:txBody>
      </p:sp>
      <p:pic>
        <p:nvPicPr>
          <p:cNvPr id="3" name="Image 0" descr="preencoded.png"/>
          <p:cNvPicPr>
            <a:picLocks noChangeAspect="1"/>
          </p:cNvPicPr>
          <p:nvPr/>
        </p:nvPicPr>
        <p:blipFill>
          <a:blip r:embed="rId3"/>
          <a:stretch>
            <a:fillRect/>
          </a:stretch>
        </p:blipFill>
        <p:spPr>
          <a:xfrm>
            <a:off x="851416" y="1915716"/>
            <a:ext cx="12927568" cy="4188500"/>
          </a:xfrm>
          <a:prstGeom prst="rect">
            <a:avLst/>
          </a:prstGeom>
        </p:spPr>
      </p:pic>
      <p:sp>
        <p:nvSpPr>
          <p:cNvPr id="4" name="Text 1"/>
          <p:cNvSpPr/>
          <p:nvPr/>
        </p:nvSpPr>
        <p:spPr>
          <a:xfrm>
            <a:off x="851416" y="6377821"/>
            <a:ext cx="12927568" cy="778193"/>
          </a:xfrm>
          <a:prstGeom prst="rect">
            <a:avLst/>
          </a:prstGeom>
          <a:noFill/>
          <a:ln/>
        </p:spPr>
        <p:txBody>
          <a:bodyPr wrap="square" lIns="0" tIns="0" rIns="0" bIns="0" rtlCol="0" anchor="t"/>
          <a:lstStyle/>
          <a:p>
            <a:pPr marL="342900" indent="-342900" algn="l">
              <a:lnSpc>
                <a:spcPts val="3050"/>
              </a:lnSpc>
              <a:buSzPct val="100000"/>
              <a:buFont typeface="+mj-lt"/>
              <a:buAutoNum type="arabicPeriod"/>
            </a:pPr>
            <a:r>
              <a:rPr lang="en-US" sz="1900" dirty="0">
                <a:solidFill>
                  <a:srgbClr val="4C4C4D"/>
                </a:solidFill>
                <a:latin typeface="Heebo" pitchFamily="34" charset="0"/>
                <a:ea typeface="Heebo" pitchFamily="34" charset="-122"/>
                <a:cs typeface="Heebo" pitchFamily="34" charset="-120"/>
              </a:rPr>
              <a:t>Since the same type of errors were identified in this like replacing zeros with average value of the wind speed the task was completed with fully finished data.</a:t>
            </a:r>
            <a:endParaRPr lang="en-US" sz="1900" dirty="0"/>
          </a:p>
        </p:txBody>
      </p:sp>
      <p:sp>
        <p:nvSpPr>
          <p:cNvPr id="5" name="Text 2"/>
          <p:cNvSpPr/>
          <p:nvPr/>
        </p:nvSpPr>
        <p:spPr>
          <a:xfrm>
            <a:off x="851416" y="7241143"/>
            <a:ext cx="12927568" cy="389096"/>
          </a:xfrm>
          <a:prstGeom prst="rect">
            <a:avLst/>
          </a:prstGeom>
          <a:noFill/>
          <a:ln/>
        </p:spPr>
        <p:txBody>
          <a:bodyPr wrap="none" lIns="0" tIns="0" rIns="0" bIns="0" rtlCol="0" anchor="t"/>
          <a:lstStyle/>
          <a:p>
            <a:pPr marL="342900" indent="-342900" algn="l">
              <a:lnSpc>
                <a:spcPts val="3050"/>
              </a:lnSpc>
              <a:buSzPct val="100000"/>
              <a:buFont typeface="+mj-lt"/>
              <a:buAutoNum type="arabicPeriod" startAt="2"/>
            </a:pPr>
            <a:r>
              <a:rPr lang="en-US" sz="1900" dirty="0">
                <a:solidFill>
                  <a:srgbClr val="4C4C4D"/>
                </a:solidFill>
                <a:latin typeface="Heebo" pitchFamily="34" charset="0"/>
                <a:ea typeface="Heebo" pitchFamily="34" charset="-122"/>
                <a:cs typeface="Heebo" pitchFamily="34" charset="-120"/>
              </a:rPr>
              <a:t>This Dataset has the important data on which our analysis on the sales of 2 wheeler motor bikes are dependent.</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446490"/>
            <a:ext cx="6172200" cy="771525"/>
          </a:xfrm>
          <a:prstGeom prst="rect">
            <a:avLst/>
          </a:prstGeom>
          <a:noFill/>
          <a:ln/>
        </p:spPr>
        <p:txBody>
          <a:bodyPr wrap="none" lIns="0" tIns="0" rIns="0" bIns="0" rtlCol="0" anchor="t"/>
          <a:lstStyle/>
          <a:p>
            <a:pPr marL="0" indent="0" algn="l">
              <a:lnSpc>
                <a:spcPts val="6050"/>
              </a:lnSpc>
              <a:buNone/>
            </a:pPr>
            <a:r>
              <a:rPr lang="en-US" sz="4850" dirty="0">
                <a:solidFill>
                  <a:srgbClr val="152D47"/>
                </a:solidFill>
                <a:latin typeface="Crimson Pro Semi Bold" pitchFamily="34" charset="0"/>
                <a:ea typeface="Crimson Pro Semi Bold" pitchFamily="34" charset="-122"/>
                <a:cs typeface="Crimson Pro Semi Bold" pitchFamily="34" charset="-120"/>
              </a:rPr>
              <a:t>New Dataset_2</a:t>
            </a:r>
            <a:endParaRPr lang="en-US" sz="4850" dirty="0"/>
          </a:p>
        </p:txBody>
      </p:sp>
      <p:pic>
        <p:nvPicPr>
          <p:cNvPr id="3" name="Image 0" descr="preencoded.png"/>
          <p:cNvPicPr>
            <a:picLocks noChangeAspect="1"/>
          </p:cNvPicPr>
          <p:nvPr/>
        </p:nvPicPr>
        <p:blipFill>
          <a:blip r:embed="rId3"/>
          <a:stretch>
            <a:fillRect/>
          </a:stretch>
        </p:blipFill>
        <p:spPr>
          <a:xfrm>
            <a:off x="864037" y="2711768"/>
            <a:ext cx="12902327" cy="2040850"/>
          </a:xfrm>
          <a:prstGeom prst="rect">
            <a:avLst/>
          </a:prstGeom>
        </p:spPr>
      </p:pic>
      <p:sp>
        <p:nvSpPr>
          <p:cNvPr id="4" name="Text 1"/>
          <p:cNvSpPr/>
          <p:nvPr/>
        </p:nvSpPr>
        <p:spPr>
          <a:xfrm>
            <a:off x="864037" y="5030272"/>
            <a:ext cx="12902327"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a:pPr>
            <a:r>
              <a:rPr lang="en-US" sz="1900" dirty="0">
                <a:solidFill>
                  <a:srgbClr val="4C4C4D"/>
                </a:solidFill>
                <a:latin typeface="Heebo" pitchFamily="34" charset="0"/>
                <a:ea typeface="Heebo" pitchFamily="34" charset="-122"/>
                <a:cs typeface="Heebo" pitchFamily="34" charset="-120"/>
              </a:rPr>
              <a:t>This snap shows the final finished data after merging New Dataset_1 and Dataset 3 using Vstack formula.</a:t>
            </a:r>
            <a:endParaRPr lang="en-US" sz="1900" dirty="0"/>
          </a:p>
        </p:txBody>
      </p:sp>
      <p:sp>
        <p:nvSpPr>
          <p:cNvPr id="5" name="Text 2"/>
          <p:cNvSpPr/>
          <p:nvPr/>
        </p:nvSpPr>
        <p:spPr>
          <a:xfrm>
            <a:off x="864037" y="5511641"/>
            <a:ext cx="12902327" cy="790099"/>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2"/>
            </a:pPr>
            <a:r>
              <a:rPr lang="en-US" sz="1900" dirty="0">
                <a:solidFill>
                  <a:srgbClr val="4C4C4D"/>
                </a:solidFill>
                <a:latin typeface="Heebo" pitchFamily="34" charset="0"/>
                <a:ea typeface="Heebo" pitchFamily="34" charset="-122"/>
                <a:cs typeface="Heebo" pitchFamily="34" charset="-120"/>
              </a:rPr>
              <a:t>Addition of columns was done for understanding easily the weather rating which is 1 as bad , 2 as moderate and 3 as Good. this will help the rental agency to identify at what whether situation the sales were high or fell down.</a:t>
            </a:r>
            <a:endParaRPr lang="en-US" sz="1900" dirty="0"/>
          </a:p>
        </p:txBody>
      </p:sp>
      <p:sp>
        <p:nvSpPr>
          <p:cNvPr id="6" name="Text 3"/>
          <p:cNvSpPr/>
          <p:nvPr/>
        </p:nvSpPr>
        <p:spPr>
          <a:xfrm>
            <a:off x="864037" y="6388060"/>
            <a:ext cx="12902327"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3"/>
            </a:pPr>
            <a:r>
              <a:rPr lang="en-US" sz="1900" dirty="0">
                <a:solidFill>
                  <a:srgbClr val="4C4C4D"/>
                </a:solidFill>
                <a:latin typeface="Heebo" pitchFamily="34" charset="0"/>
                <a:ea typeface="Heebo" pitchFamily="34" charset="-122"/>
                <a:cs typeface="Heebo" pitchFamily="34" charset="-120"/>
              </a:rPr>
              <a:t>Added temperature status column for identifying at what temp the sales increased.</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5457" y="664726"/>
            <a:ext cx="5682139" cy="710208"/>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New Dataset_2</a:t>
            </a:r>
            <a:endParaRPr lang="en-US" sz="4450" dirty="0"/>
          </a:p>
        </p:txBody>
      </p:sp>
      <p:pic>
        <p:nvPicPr>
          <p:cNvPr id="3" name="Image 0" descr="preencoded.png"/>
          <p:cNvPicPr>
            <a:picLocks noChangeAspect="1"/>
          </p:cNvPicPr>
          <p:nvPr/>
        </p:nvPicPr>
        <p:blipFill>
          <a:blip r:embed="rId3"/>
          <a:stretch>
            <a:fillRect/>
          </a:stretch>
        </p:blipFill>
        <p:spPr>
          <a:xfrm>
            <a:off x="795457" y="1829395"/>
            <a:ext cx="13039487" cy="3150513"/>
          </a:xfrm>
          <a:prstGeom prst="rect">
            <a:avLst/>
          </a:prstGeom>
        </p:spPr>
      </p:pic>
      <p:sp>
        <p:nvSpPr>
          <p:cNvPr id="4" name="Text 1"/>
          <p:cNvSpPr/>
          <p:nvPr/>
        </p:nvSpPr>
        <p:spPr>
          <a:xfrm>
            <a:off x="795457" y="5235535"/>
            <a:ext cx="13039487" cy="727234"/>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4. This is other half the final data in which it shows addition of windspeed range for identifying the speed of wind which is actually riders check while they are on a trip, group ride or solo ride.</a:t>
            </a:r>
            <a:endParaRPr lang="en-US" sz="1750" dirty="0"/>
          </a:p>
        </p:txBody>
      </p:sp>
      <p:sp>
        <p:nvSpPr>
          <p:cNvPr id="5" name="Text 2"/>
          <p:cNvSpPr/>
          <p:nvPr/>
        </p:nvSpPr>
        <p:spPr>
          <a:xfrm>
            <a:off x="795457" y="6218396"/>
            <a:ext cx="13039487" cy="363617"/>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5. The addition of column will help to forecast for the future resources, material, inventory, service and progressive sales profit. </a:t>
            </a:r>
            <a:endParaRPr lang="en-US" sz="1750" dirty="0"/>
          </a:p>
        </p:txBody>
      </p:sp>
      <p:sp>
        <p:nvSpPr>
          <p:cNvPr id="6" name="Text 3"/>
          <p:cNvSpPr/>
          <p:nvPr/>
        </p:nvSpPr>
        <p:spPr>
          <a:xfrm>
            <a:off x="795457" y="6837640"/>
            <a:ext cx="13039487" cy="727234"/>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6. The New Dataset_2 was then extracted into pivot table in the same sheet and kept on hide. The pivot table has linked to each and every data base based on which the values keep changing when the criteria is selected on the slicers.</a:t>
            </a:r>
            <a:endParaRPr lang="en-US" sz="1750" dirty="0"/>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0</TotalTime>
  <Words>1135</Words>
  <Application>Microsoft Office PowerPoint</Application>
  <PresentationFormat>Custom</PresentationFormat>
  <Paragraphs>107</Paragraphs>
  <Slides>16</Slides>
  <Notes>16</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ROHIT MOHAPATRA</dc:creator>
  <cp:lastModifiedBy>ROHIT MOHAPATRA</cp:lastModifiedBy>
  <cp:revision>4</cp:revision>
  <dcterms:created xsi:type="dcterms:W3CDTF">2025-10-21T12:26:42Z</dcterms:created>
  <dcterms:modified xsi:type="dcterms:W3CDTF">2025-10-21T14:23:41Z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c52bb50-aef2-4dc8-bb7f-e0da22648362_Enabled">
    <vt:lpwstr>true</vt:lpwstr>
  </property>
  <property fmtid="{D5CDD505-2E9C-101B-9397-08002B2CF9AE}" pid="3" name="MSIP_Label_ac52bb50-aef2-4dc8-bb7f-e0da22648362_SetDate">
    <vt:lpwstr>2025-10-21T12:55:24Z</vt:lpwstr>
  </property>
  <property fmtid="{D5CDD505-2E9C-101B-9397-08002B2CF9AE}" pid="4" name="MSIP_Label_ac52bb50-aef2-4dc8-bb7f-e0da22648362_Method">
    <vt:lpwstr>Standard</vt:lpwstr>
  </property>
  <property fmtid="{D5CDD505-2E9C-101B-9397-08002B2CF9AE}" pid="5" name="MSIP_Label_ac52bb50-aef2-4dc8-bb7f-e0da22648362_Name">
    <vt:lpwstr>ac52bb50-aef2-4dc8-bb7f-e0da22648362</vt:lpwstr>
  </property>
  <property fmtid="{D5CDD505-2E9C-101B-9397-08002B2CF9AE}" pid="6" name="MSIP_Label_ac52bb50-aef2-4dc8-bb7f-e0da22648362_SiteId">
    <vt:lpwstr>264b9899-fe1b-430b-9509-2154878d5774</vt:lpwstr>
  </property>
  <property fmtid="{D5CDD505-2E9C-101B-9397-08002B2CF9AE}" pid="7" name="MSIP_Label_ac52bb50-aef2-4dc8-bb7f-e0da22648362_ActionId">
    <vt:lpwstr>a66aeba4-a831-404b-b2d0-d6c0416e98b6</vt:lpwstr>
  </property>
  <property fmtid="{D5CDD505-2E9C-101B-9397-08002B2CF9AE}" pid="8" name="MSIP_Label_ac52bb50-aef2-4dc8-bb7f-e0da22648362_ContentBits">
    <vt:lpwstr>2</vt:lpwstr>
  </property>
  <property fmtid="{D5CDD505-2E9C-101B-9397-08002B2CF9AE}" pid="9" name="MSIP_Label_ac52bb50-aef2-4dc8-bb7f-e0da22648362_Tag">
    <vt:lpwstr>10, 3, 0, 1</vt:lpwstr>
  </property>
  <property fmtid="{D5CDD505-2E9C-101B-9397-08002B2CF9AE}" pid="10" name="ClassificationContentMarkingFooterLocations">
    <vt:lpwstr>Facet:8</vt:lpwstr>
  </property>
  <property fmtid="{D5CDD505-2E9C-101B-9397-08002B2CF9AE}" pid="11" name="ClassificationContentMarkingFooterText">
    <vt:lpwstr>Sensitivity: LNT Construction Internal Use</vt:lpwstr>
  </property>
</Properties>
</file>